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4" r:id="rId1"/>
  </p:sldMasterIdLst>
  <p:notesMasterIdLst>
    <p:notesMasterId r:id="rId95"/>
  </p:notesMasterIdLst>
  <p:sldIdLst>
    <p:sldId id="693" r:id="rId2"/>
    <p:sldId id="717" r:id="rId3"/>
    <p:sldId id="710" r:id="rId4"/>
    <p:sldId id="616" r:id="rId5"/>
    <p:sldId id="513" r:id="rId6"/>
    <p:sldId id="521" r:id="rId7"/>
    <p:sldId id="668" r:id="rId8"/>
    <p:sldId id="264" r:id="rId9"/>
    <p:sldId id="701" r:id="rId10"/>
    <p:sldId id="761" r:id="rId11"/>
    <p:sldId id="493" r:id="rId12"/>
    <p:sldId id="762" r:id="rId13"/>
    <p:sldId id="764" r:id="rId14"/>
    <p:sldId id="765" r:id="rId15"/>
    <p:sldId id="718" r:id="rId16"/>
    <p:sldId id="702" r:id="rId17"/>
    <p:sldId id="703" r:id="rId18"/>
    <p:sldId id="705" r:id="rId19"/>
    <p:sldId id="706" r:id="rId20"/>
    <p:sldId id="707" r:id="rId21"/>
    <p:sldId id="708" r:id="rId22"/>
    <p:sldId id="766" r:id="rId23"/>
    <p:sldId id="709" r:id="rId24"/>
    <p:sldId id="592" r:id="rId25"/>
    <p:sldId id="670" r:id="rId26"/>
    <p:sldId id="280" r:id="rId27"/>
    <p:sldId id="666" r:id="rId28"/>
    <p:sldId id="350" r:id="rId29"/>
    <p:sldId id="704" r:id="rId30"/>
    <p:sldId id="734" r:id="rId31"/>
    <p:sldId id="742" r:id="rId32"/>
    <p:sldId id="636" r:id="rId33"/>
    <p:sldId id="689" r:id="rId34"/>
    <p:sldId id="642" r:id="rId35"/>
    <p:sldId id="643" r:id="rId36"/>
    <p:sldId id="687" r:id="rId37"/>
    <p:sldId id="640" r:id="rId38"/>
    <p:sldId id="685" r:id="rId39"/>
    <p:sldId id="631" r:id="rId40"/>
    <p:sldId id="632" r:id="rId41"/>
    <p:sldId id="686" r:id="rId42"/>
    <p:sldId id="750" r:id="rId43"/>
    <p:sldId id="348" r:id="rId44"/>
    <p:sldId id="638" r:id="rId45"/>
    <p:sldId id="719" r:id="rId46"/>
    <p:sldId id="692" r:id="rId47"/>
    <p:sldId id="721" r:id="rId48"/>
    <p:sldId id="724" r:id="rId49"/>
    <p:sldId id="757" r:id="rId50"/>
    <p:sldId id="731" r:id="rId51"/>
    <p:sldId id="732" r:id="rId52"/>
    <p:sldId id="741" r:id="rId53"/>
    <p:sldId id="729" r:id="rId54"/>
    <p:sldId id="727" r:id="rId55"/>
    <p:sldId id="740" r:id="rId56"/>
    <p:sldId id="747" r:id="rId57"/>
    <p:sldId id="738" r:id="rId58"/>
    <p:sldId id="739" r:id="rId59"/>
    <p:sldId id="608" r:id="rId60"/>
    <p:sldId id="688" r:id="rId61"/>
    <p:sldId id="712" r:id="rId62"/>
    <p:sldId id="713" r:id="rId63"/>
    <p:sldId id="715" r:id="rId64"/>
    <p:sldId id="714" r:id="rId65"/>
    <p:sldId id="756" r:id="rId66"/>
    <p:sldId id="690" r:id="rId67"/>
    <p:sldId id="333" r:id="rId68"/>
    <p:sldId id="767" r:id="rId69"/>
    <p:sldId id="328" r:id="rId70"/>
    <p:sldId id="749" r:id="rId71"/>
    <p:sldId id="691" r:id="rId72"/>
    <p:sldId id="645" r:id="rId73"/>
    <p:sldId id="278" r:id="rId74"/>
    <p:sldId id="593" r:id="rId75"/>
    <p:sldId id="730" r:id="rId76"/>
    <p:sldId id="585" r:id="rId77"/>
    <p:sldId id="287" r:id="rId78"/>
    <p:sldId id="770" r:id="rId79"/>
    <p:sldId id="768" r:id="rId80"/>
    <p:sldId id="746" r:id="rId81"/>
    <p:sldId id="748" r:id="rId82"/>
    <p:sldId id="352" r:id="rId83"/>
    <p:sldId id="353" r:id="rId84"/>
    <p:sldId id="354" r:id="rId85"/>
    <p:sldId id="355" r:id="rId86"/>
    <p:sldId id="356" r:id="rId87"/>
    <p:sldId id="357" r:id="rId88"/>
    <p:sldId id="769" r:id="rId89"/>
    <p:sldId id="358" r:id="rId90"/>
    <p:sldId id="359" r:id="rId91"/>
    <p:sldId id="360" r:id="rId92"/>
    <p:sldId id="361" r:id="rId93"/>
    <p:sldId id="362"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828"/>
    <a:srgbClr val="00AEBB"/>
    <a:srgbClr val="028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49"/>
    <p:restoredTop sz="96671"/>
  </p:normalViewPr>
  <p:slideViewPr>
    <p:cSldViewPr snapToGrid="0">
      <p:cViewPr varScale="1">
        <p:scale>
          <a:sx n="158" d="100"/>
          <a:sy n="158" d="100"/>
        </p:scale>
        <p:origin x="224" y="47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76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1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e62ad20c7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e62ad20c76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556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18DA7CE-C5D4-18B8-9DBC-F12A09E2D6FB}"/>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5189C83E-FB51-A11A-03C6-BA5B6FFA6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94662438-6330-ED3D-A007-277E6603315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Spec</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Education</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Martin</a:t>
            </a:r>
          </a:p>
          <a:p>
            <a:r>
              <a:rPr lang="en-US" sz="1100" b="0" i="0" u="none" strike="noStrike" cap="none">
                <a:solidFill>
                  <a:srgbClr val="000000"/>
                </a:solidFill>
                <a:effectLst/>
                <a:latin typeface="Arial"/>
                <a:ea typeface="Arial"/>
                <a:cs typeface="Arial"/>
                <a:sym typeface="Arial"/>
              </a:rPr>
              <a:t>Balakrishna</a:t>
            </a:r>
          </a:p>
          <a:p>
            <a:r>
              <a:rPr lang="en-US" sz="1100" b="0" i="0" u="none" strike="noStrike" cap="none">
                <a:solidFill>
                  <a:srgbClr val="000000"/>
                </a:solidFill>
                <a:effectLst/>
                <a:latin typeface="Arial"/>
                <a:ea typeface="Arial"/>
                <a:cs typeface="Arial"/>
                <a:sym typeface="Arial"/>
              </a:rPr>
              <a:t>Andrew</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Telco</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Shane</a:t>
            </a:r>
          </a:p>
          <a:p>
            <a:r>
              <a:rPr lang="en-US" sz="1100" b="0" i="0" u="none" strike="noStrike" cap="none">
                <a:solidFill>
                  <a:srgbClr val="000000"/>
                </a:solidFill>
                <a:effectLst/>
                <a:latin typeface="Arial"/>
                <a:ea typeface="Arial"/>
                <a:cs typeface="Arial"/>
                <a:sym typeface="Arial"/>
              </a:rPr>
              <a:t>Gergely</a:t>
            </a:r>
            <a:endParaRPr/>
          </a:p>
        </p:txBody>
      </p:sp>
    </p:spTree>
    <p:extLst>
      <p:ext uri="{BB962C8B-B14F-4D97-AF65-F5344CB8AC3E}">
        <p14:creationId xmlns:p14="http://schemas.microsoft.com/office/powerpoint/2010/main" val="4006935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3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77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6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a:extLst>
            <a:ext uri="{FF2B5EF4-FFF2-40B4-BE49-F238E27FC236}">
              <a16:creationId xmlns:a16="http://schemas.microsoft.com/office/drawing/2014/main" id="{C00075BD-9156-633A-145E-25CE344FF6D1}"/>
            </a:ext>
          </a:extLst>
        </p:cNvPr>
        <p:cNvGrpSpPr/>
        <p:nvPr/>
      </p:nvGrpSpPr>
      <p:grpSpPr>
        <a:xfrm>
          <a:off x="0" y="0"/>
          <a:ext cx="0" cy="0"/>
          <a:chOff x="0" y="0"/>
          <a:chExt cx="0" cy="0"/>
        </a:xfrm>
      </p:grpSpPr>
      <p:sp>
        <p:nvSpPr>
          <p:cNvPr id="273" name="Google Shape;273;g32e0230b79b_0_152:notes">
            <a:extLst>
              <a:ext uri="{FF2B5EF4-FFF2-40B4-BE49-F238E27FC236}">
                <a16:creationId xmlns:a16="http://schemas.microsoft.com/office/drawing/2014/main" id="{919742EF-8858-6FDB-D57E-D8CF712046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2e0230b79b_0_152:notes">
            <a:extLst>
              <a:ext uri="{FF2B5EF4-FFF2-40B4-BE49-F238E27FC236}">
                <a16:creationId xmlns:a16="http://schemas.microsoft.com/office/drawing/2014/main" id="{8CF70620-EF4E-2D71-5074-818D744A635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797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2e6cd80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2e6cd80d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27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00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beb37c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7bbeb37c3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8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a:extLst>
            <a:ext uri="{FF2B5EF4-FFF2-40B4-BE49-F238E27FC236}">
              <a16:creationId xmlns:a16="http://schemas.microsoft.com/office/drawing/2014/main" id="{D862DB4B-08DA-2321-11F9-81D4714015BA}"/>
            </a:ext>
          </a:extLst>
        </p:cNvPr>
        <p:cNvGrpSpPr/>
        <p:nvPr/>
      </p:nvGrpSpPr>
      <p:grpSpPr>
        <a:xfrm>
          <a:off x="0" y="0"/>
          <a:ext cx="0" cy="0"/>
          <a:chOff x="0" y="0"/>
          <a:chExt cx="0" cy="0"/>
        </a:xfrm>
      </p:grpSpPr>
      <p:sp>
        <p:nvSpPr>
          <p:cNvPr id="516" name="Google Shape;516;g2d89bd57624_0_14:notes">
            <a:extLst>
              <a:ext uri="{FF2B5EF4-FFF2-40B4-BE49-F238E27FC236}">
                <a16:creationId xmlns:a16="http://schemas.microsoft.com/office/drawing/2014/main" id="{92D0D0FC-4EFB-1EFE-5C25-FD5D350DD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d89bd57624_0_14:notes">
            <a:extLst>
              <a:ext uri="{FF2B5EF4-FFF2-40B4-BE49-F238E27FC236}">
                <a16:creationId xmlns:a16="http://schemas.microsoft.com/office/drawing/2014/main" id="{46735C9D-F8CC-A8BD-352B-F571298EDC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678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20CC799B-46BD-9197-F49A-9578082042CF}"/>
            </a:ext>
          </a:extLst>
        </p:cNvPr>
        <p:cNvGrpSpPr/>
        <p:nvPr/>
      </p:nvGrpSpPr>
      <p:grpSpPr>
        <a:xfrm>
          <a:off x="0" y="0"/>
          <a:ext cx="0" cy="0"/>
          <a:chOff x="0" y="0"/>
          <a:chExt cx="0" cy="0"/>
        </a:xfrm>
      </p:grpSpPr>
      <p:sp>
        <p:nvSpPr>
          <p:cNvPr id="583" name="Google Shape;583;p58:notes">
            <a:extLst>
              <a:ext uri="{FF2B5EF4-FFF2-40B4-BE49-F238E27FC236}">
                <a16:creationId xmlns:a16="http://schemas.microsoft.com/office/drawing/2014/main" id="{CE660E32-8E09-353F-FC2F-EC8E7CE7A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58:notes">
            <a:extLst>
              <a:ext uri="{FF2B5EF4-FFF2-40B4-BE49-F238E27FC236}">
                <a16:creationId xmlns:a16="http://schemas.microsoft.com/office/drawing/2014/main" id="{0632CF44-8BEF-5D1A-D914-34B4BB60E13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808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7EE23578-BFE2-E85E-EF2A-4C33D3932753}"/>
            </a:ext>
          </a:extLst>
        </p:cNvPr>
        <p:cNvGrpSpPr/>
        <p:nvPr/>
      </p:nvGrpSpPr>
      <p:grpSpPr>
        <a:xfrm>
          <a:off x="0" y="0"/>
          <a:ext cx="0" cy="0"/>
          <a:chOff x="0" y="0"/>
          <a:chExt cx="0" cy="0"/>
        </a:xfrm>
      </p:grpSpPr>
      <p:sp>
        <p:nvSpPr>
          <p:cNvPr id="589" name="Google Shape;589;g2e7fc370c5f_0_55:notes">
            <a:extLst>
              <a:ext uri="{FF2B5EF4-FFF2-40B4-BE49-F238E27FC236}">
                <a16:creationId xmlns:a16="http://schemas.microsoft.com/office/drawing/2014/main" id="{591AC392-FE17-C43B-857A-F69523BC2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e7fc370c5f_0_55:notes">
            <a:extLst>
              <a:ext uri="{FF2B5EF4-FFF2-40B4-BE49-F238E27FC236}">
                <a16:creationId xmlns:a16="http://schemas.microsoft.com/office/drawing/2014/main" id="{069E4A24-9DF2-652E-BB54-F1513EC04D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6558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a:extLst>
            <a:ext uri="{FF2B5EF4-FFF2-40B4-BE49-F238E27FC236}">
              <a16:creationId xmlns:a16="http://schemas.microsoft.com/office/drawing/2014/main" id="{8F02DD14-EF66-7C2C-F07C-0E20E81FC434}"/>
            </a:ext>
          </a:extLst>
        </p:cNvPr>
        <p:cNvGrpSpPr/>
        <p:nvPr/>
      </p:nvGrpSpPr>
      <p:grpSpPr>
        <a:xfrm>
          <a:off x="0" y="0"/>
          <a:ext cx="0" cy="0"/>
          <a:chOff x="0" y="0"/>
          <a:chExt cx="0" cy="0"/>
        </a:xfrm>
      </p:grpSpPr>
      <p:sp>
        <p:nvSpPr>
          <p:cNvPr id="597" name="Google Shape;597;g2e7fc370c5f_0_64:notes">
            <a:extLst>
              <a:ext uri="{FF2B5EF4-FFF2-40B4-BE49-F238E27FC236}">
                <a16:creationId xmlns:a16="http://schemas.microsoft.com/office/drawing/2014/main" id="{696582D2-365B-AE22-A196-26F7C4303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2e7fc370c5f_0_64:notes">
            <a:extLst>
              <a:ext uri="{FF2B5EF4-FFF2-40B4-BE49-F238E27FC236}">
                <a16:creationId xmlns:a16="http://schemas.microsoft.com/office/drawing/2014/main" id="{5A7AEACB-F9DD-5779-C15D-AB7CE5425D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576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a:extLst>
            <a:ext uri="{FF2B5EF4-FFF2-40B4-BE49-F238E27FC236}">
              <a16:creationId xmlns:a16="http://schemas.microsoft.com/office/drawing/2014/main" id="{70A70E4A-E7E2-7A25-C827-234B2D8135A9}"/>
            </a:ext>
          </a:extLst>
        </p:cNvPr>
        <p:cNvGrpSpPr/>
        <p:nvPr/>
      </p:nvGrpSpPr>
      <p:grpSpPr>
        <a:xfrm>
          <a:off x="0" y="0"/>
          <a:ext cx="0" cy="0"/>
          <a:chOff x="0" y="0"/>
          <a:chExt cx="0" cy="0"/>
        </a:xfrm>
      </p:grpSpPr>
      <p:sp>
        <p:nvSpPr>
          <p:cNvPr id="609" name="Google Shape;609;g2e7fc370c5f_0_73:notes">
            <a:extLst>
              <a:ext uri="{FF2B5EF4-FFF2-40B4-BE49-F238E27FC236}">
                <a16:creationId xmlns:a16="http://schemas.microsoft.com/office/drawing/2014/main" id="{72692329-0C5F-4359-6676-0C7800475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2e7fc370c5f_0_73:notes">
            <a:extLst>
              <a:ext uri="{FF2B5EF4-FFF2-40B4-BE49-F238E27FC236}">
                <a16:creationId xmlns:a16="http://schemas.microsoft.com/office/drawing/2014/main" id="{AAFB5253-7CC3-213D-FFF7-AD834513BC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4694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84A13684-7005-A302-6722-531DF9B15B3E}"/>
            </a:ext>
          </a:extLst>
        </p:cNvPr>
        <p:cNvGrpSpPr/>
        <p:nvPr/>
      </p:nvGrpSpPr>
      <p:grpSpPr>
        <a:xfrm>
          <a:off x="0" y="0"/>
          <a:ext cx="0" cy="0"/>
          <a:chOff x="0" y="0"/>
          <a:chExt cx="0" cy="0"/>
        </a:xfrm>
      </p:grpSpPr>
      <p:sp>
        <p:nvSpPr>
          <p:cNvPr id="617" name="Google Shape;617;g2e7fc370c5f_0_82:notes">
            <a:extLst>
              <a:ext uri="{FF2B5EF4-FFF2-40B4-BE49-F238E27FC236}">
                <a16:creationId xmlns:a16="http://schemas.microsoft.com/office/drawing/2014/main" id="{A872ADFD-822D-AC08-4EC2-77CE6C6E5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2e7fc370c5f_0_82:notes">
            <a:extLst>
              <a:ext uri="{FF2B5EF4-FFF2-40B4-BE49-F238E27FC236}">
                <a16:creationId xmlns:a16="http://schemas.microsoft.com/office/drawing/2014/main" id="{AF03646D-F430-61A7-3091-496740DE10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6503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B41BDC4-877A-623D-65D2-93D8792D4126}"/>
            </a:ext>
          </a:extLst>
        </p:cNvPr>
        <p:cNvGrpSpPr/>
        <p:nvPr/>
      </p:nvGrpSpPr>
      <p:grpSpPr>
        <a:xfrm>
          <a:off x="0" y="0"/>
          <a:ext cx="0" cy="0"/>
          <a:chOff x="0" y="0"/>
          <a:chExt cx="0" cy="0"/>
        </a:xfrm>
      </p:grpSpPr>
      <p:sp>
        <p:nvSpPr>
          <p:cNvPr id="625" name="Google Shape;625;g2e7fc370c5f_0_91:notes">
            <a:extLst>
              <a:ext uri="{FF2B5EF4-FFF2-40B4-BE49-F238E27FC236}">
                <a16:creationId xmlns:a16="http://schemas.microsoft.com/office/drawing/2014/main" id="{BB557670-1C38-2713-AB71-EA74C3D8C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7fc370c5f_0_91:notes">
            <a:extLst>
              <a:ext uri="{FF2B5EF4-FFF2-40B4-BE49-F238E27FC236}">
                <a16:creationId xmlns:a16="http://schemas.microsoft.com/office/drawing/2014/main" id="{B3C0A6FC-595A-C128-3970-B7592A9D06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159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a:extLst>
            <a:ext uri="{FF2B5EF4-FFF2-40B4-BE49-F238E27FC236}">
              <a16:creationId xmlns:a16="http://schemas.microsoft.com/office/drawing/2014/main" id="{F31EC0A2-E2A2-1825-8D32-DEABB9392AE6}"/>
            </a:ext>
          </a:extLst>
        </p:cNvPr>
        <p:cNvGrpSpPr/>
        <p:nvPr/>
      </p:nvGrpSpPr>
      <p:grpSpPr>
        <a:xfrm>
          <a:off x="0" y="0"/>
          <a:ext cx="0" cy="0"/>
          <a:chOff x="0" y="0"/>
          <a:chExt cx="0" cy="0"/>
        </a:xfrm>
      </p:grpSpPr>
      <p:sp>
        <p:nvSpPr>
          <p:cNvPr id="633" name="Google Shape;633;p59:notes">
            <a:extLst>
              <a:ext uri="{FF2B5EF4-FFF2-40B4-BE49-F238E27FC236}">
                <a16:creationId xmlns:a16="http://schemas.microsoft.com/office/drawing/2014/main" id="{7D52CC23-7188-15A4-3BC6-6CBEC5AA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59:notes">
            <a:extLst>
              <a:ext uri="{FF2B5EF4-FFF2-40B4-BE49-F238E27FC236}">
                <a16:creationId xmlns:a16="http://schemas.microsoft.com/office/drawing/2014/main" id="{AB8AC007-08C3-22C9-03AC-A522A52871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572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B9CFEC60-4D83-0B05-DE0C-C1A485C3B5A7}"/>
            </a:ext>
          </a:extLst>
        </p:cNvPr>
        <p:cNvGrpSpPr/>
        <p:nvPr/>
      </p:nvGrpSpPr>
      <p:grpSpPr>
        <a:xfrm>
          <a:off x="0" y="0"/>
          <a:ext cx="0" cy="0"/>
          <a:chOff x="0" y="0"/>
          <a:chExt cx="0" cy="0"/>
        </a:xfrm>
      </p:grpSpPr>
      <p:sp>
        <p:nvSpPr>
          <p:cNvPr id="639" name="Google Shape;639;g2e7fc370c5f_0_6:notes">
            <a:extLst>
              <a:ext uri="{FF2B5EF4-FFF2-40B4-BE49-F238E27FC236}">
                <a16:creationId xmlns:a16="http://schemas.microsoft.com/office/drawing/2014/main" id="{67D35C78-0A0A-6760-18B9-1967B3E37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2e7fc370c5f_0_6:notes">
            <a:extLst>
              <a:ext uri="{FF2B5EF4-FFF2-40B4-BE49-F238E27FC236}">
                <a16:creationId xmlns:a16="http://schemas.microsoft.com/office/drawing/2014/main" id="{F69D6FB7-0569-DCFB-D680-7464B4128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454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a:extLst>
            <a:ext uri="{FF2B5EF4-FFF2-40B4-BE49-F238E27FC236}">
              <a16:creationId xmlns:a16="http://schemas.microsoft.com/office/drawing/2014/main" id="{59377C30-A902-4533-C041-772211904749}"/>
            </a:ext>
          </a:extLst>
        </p:cNvPr>
        <p:cNvGrpSpPr/>
        <p:nvPr/>
      </p:nvGrpSpPr>
      <p:grpSpPr>
        <a:xfrm>
          <a:off x="0" y="0"/>
          <a:ext cx="0" cy="0"/>
          <a:chOff x="0" y="0"/>
          <a:chExt cx="0" cy="0"/>
        </a:xfrm>
      </p:grpSpPr>
      <p:sp>
        <p:nvSpPr>
          <p:cNvPr id="647" name="Google Shape;647;g2e7fc370c5f_0_22:notes">
            <a:extLst>
              <a:ext uri="{FF2B5EF4-FFF2-40B4-BE49-F238E27FC236}">
                <a16:creationId xmlns:a16="http://schemas.microsoft.com/office/drawing/2014/main" id="{2A8ED24A-F39E-E705-A5C8-31DDE9F06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e7fc370c5f_0_22:notes">
            <a:extLst>
              <a:ext uri="{FF2B5EF4-FFF2-40B4-BE49-F238E27FC236}">
                <a16:creationId xmlns:a16="http://schemas.microsoft.com/office/drawing/2014/main" id="{F2FB1435-1918-A7BB-C9D0-1CDC0E3FB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12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D604396E-B2A7-9657-A1D7-5325FEE69CBA}"/>
            </a:ext>
          </a:extLst>
        </p:cNvPr>
        <p:cNvGrpSpPr/>
        <p:nvPr/>
      </p:nvGrpSpPr>
      <p:grpSpPr>
        <a:xfrm>
          <a:off x="0" y="0"/>
          <a:ext cx="0" cy="0"/>
          <a:chOff x="0" y="0"/>
          <a:chExt cx="0" cy="0"/>
        </a:xfrm>
      </p:grpSpPr>
      <p:sp>
        <p:nvSpPr>
          <p:cNvPr id="655" name="Google Shape;655;g2e7fc370c5f_0_30:notes">
            <a:extLst>
              <a:ext uri="{FF2B5EF4-FFF2-40B4-BE49-F238E27FC236}">
                <a16:creationId xmlns:a16="http://schemas.microsoft.com/office/drawing/2014/main" id="{6CCCAE80-9793-3283-9C5D-04CD4B5EF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2e7fc370c5f_0_30:notes">
            <a:extLst>
              <a:ext uri="{FF2B5EF4-FFF2-40B4-BE49-F238E27FC236}">
                <a16:creationId xmlns:a16="http://schemas.microsoft.com/office/drawing/2014/main" id="{A46AE9CD-73D8-AAF4-96C7-5B30091A70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572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a:extLst>
            <a:ext uri="{FF2B5EF4-FFF2-40B4-BE49-F238E27FC236}">
              <a16:creationId xmlns:a16="http://schemas.microsoft.com/office/drawing/2014/main" id="{79981580-1B19-FF25-222F-F83933D1D3DB}"/>
            </a:ext>
          </a:extLst>
        </p:cNvPr>
        <p:cNvGrpSpPr/>
        <p:nvPr/>
      </p:nvGrpSpPr>
      <p:grpSpPr>
        <a:xfrm>
          <a:off x="0" y="0"/>
          <a:ext cx="0" cy="0"/>
          <a:chOff x="0" y="0"/>
          <a:chExt cx="0" cy="0"/>
        </a:xfrm>
      </p:grpSpPr>
      <p:sp>
        <p:nvSpPr>
          <p:cNvPr id="663" name="Google Shape;663;g2e7fc370c5f_0_46:notes">
            <a:extLst>
              <a:ext uri="{FF2B5EF4-FFF2-40B4-BE49-F238E27FC236}">
                <a16:creationId xmlns:a16="http://schemas.microsoft.com/office/drawing/2014/main" id="{3DDEF372-8F5F-2649-D7CD-832D4A8688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e7fc370c5f_0_46:notes">
            <a:extLst>
              <a:ext uri="{FF2B5EF4-FFF2-40B4-BE49-F238E27FC236}">
                <a16:creationId xmlns:a16="http://schemas.microsoft.com/office/drawing/2014/main" id="{70143AA7-792D-320A-7B64-A9E5A4677A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58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aaa0767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44aaa0767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0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60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44aaa0767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44aaa0767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00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92EDD340-AFF1-F2A9-E33A-B0C7C1C86C5E}"/>
            </a:ext>
          </a:extLst>
        </p:cNvPr>
        <p:cNvGrpSpPr/>
        <p:nvPr/>
      </p:nvGrpSpPr>
      <p:grpSpPr>
        <a:xfrm>
          <a:off x="0" y="0"/>
          <a:ext cx="0" cy="0"/>
          <a:chOff x="0" y="0"/>
          <a:chExt cx="0" cy="0"/>
        </a:xfrm>
      </p:grpSpPr>
      <p:sp>
        <p:nvSpPr>
          <p:cNvPr id="154" name="Google Shape;154;g146cbe31ecc_0_86:notes">
            <a:extLst>
              <a:ext uri="{FF2B5EF4-FFF2-40B4-BE49-F238E27FC236}">
                <a16:creationId xmlns:a16="http://schemas.microsoft.com/office/drawing/2014/main" id="{67D30A33-A9CC-18C6-C4C8-65B329F77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a:extLst>
              <a:ext uri="{FF2B5EF4-FFF2-40B4-BE49-F238E27FC236}">
                <a16:creationId xmlns:a16="http://schemas.microsoft.com/office/drawing/2014/main" id="{66A461B7-2053-BD84-10E4-DF14307FA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94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4aaa076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4aaa076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473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46cbe31ec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46cbe31ec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97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0" name="Google Shape;30;p4"/>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1" name="Google Shape;31;p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32" name="Google Shape;32;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3" name="Google Shape;33;p4"/>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4" name="Google Shape;34;p4"/>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35" name="Google Shape;35;p4"/>
          <p:cNvPicPr preferRelativeResize="0"/>
          <p:nvPr/>
        </p:nvPicPr>
        <p:blipFill>
          <a:blip r:embed="rId4">
            <a:alphaModFix/>
          </a:blip>
          <a:stretch>
            <a:fillRect/>
          </a:stretch>
        </p:blipFill>
        <p:spPr>
          <a:xfrm>
            <a:off x="705588" y="4235030"/>
            <a:ext cx="1194674" cy="393600"/>
          </a:xfrm>
          <a:prstGeom prst="rect">
            <a:avLst/>
          </a:prstGeom>
          <a:noFill/>
          <a:ln>
            <a:noFill/>
          </a:ln>
        </p:spPr>
      </p:pic>
      <p:pic>
        <p:nvPicPr>
          <p:cNvPr id="2" name="Picture 1">
            <a:extLst>
              <a:ext uri="{FF2B5EF4-FFF2-40B4-BE49-F238E27FC236}">
                <a16:creationId xmlns:a16="http://schemas.microsoft.com/office/drawing/2014/main" id="{7537A803-49DD-9F6C-387C-2AF2628C619E}"/>
              </a:ext>
            </a:extLst>
          </p:cNvPr>
          <p:cNvPicPr>
            <a:picLocks noChangeAspect="1"/>
          </p:cNvPicPr>
          <p:nvPr userDrawn="1"/>
        </p:nvPicPr>
        <p:blipFill>
          <a:blip r:embed="rId5"/>
          <a:stretch>
            <a:fillRect/>
          </a:stretch>
        </p:blipFill>
        <p:spPr>
          <a:xfrm>
            <a:off x="2284576" y="4122678"/>
            <a:ext cx="1080274" cy="618303"/>
          </a:xfrm>
          <a:prstGeom prst="rect">
            <a:avLst/>
          </a:prstGeom>
        </p:spPr>
      </p:pic>
      <p:pic>
        <p:nvPicPr>
          <p:cNvPr id="3" name="Picture 2">
            <a:extLst>
              <a:ext uri="{FF2B5EF4-FFF2-40B4-BE49-F238E27FC236}">
                <a16:creationId xmlns:a16="http://schemas.microsoft.com/office/drawing/2014/main" id="{2BC99040-D52B-5FAC-01DD-AA11C386147B}"/>
              </a:ext>
            </a:extLst>
          </p:cNvPr>
          <p:cNvPicPr>
            <a:picLocks noChangeAspect="1"/>
          </p:cNvPicPr>
          <p:nvPr userDrawn="1"/>
        </p:nvPicPr>
        <p:blipFill>
          <a:blip r:embed="rId6"/>
          <a:stretch>
            <a:fillRect/>
          </a:stretch>
        </p:blipFill>
        <p:spPr>
          <a:xfrm>
            <a:off x="5572981" y="3566823"/>
            <a:ext cx="2641600" cy="1409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sp>
        <p:nvSpPr>
          <p:cNvPr id="100" name="Google Shape;100;p15"/>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101" name="Google Shape;101;p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BE238CB1-F8E6-F156-8915-1A35C64D23E6}"/>
              </a:ext>
            </a:extLst>
          </p:cNvPr>
          <p:cNvPicPr>
            <a:picLocks noChangeAspect="1"/>
          </p:cNvPicPr>
          <p:nvPr userDrawn="1"/>
        </p:nvPicPr>
        <p:blipFill>
          <a:blip r:embed="rId2"/>
          <a:stretch>
            <a:fillRect/>
          </a:stretch>
        </p:blipFill>
        <p:spPr>
          <a:xfrm>
            <a:off x="3251200" y="1866900"/>
            <a:ext cx="2641600" cy="1409700"/>
          </a:xfrm>
          <a:prstGeom prst="rect">
            <a:avLst/>
          </a:prstGeom>
        </p:spPr>
      </p:pic>
    </p:spTree>
    <p:extLst>
      <p:ext uri="{BB962C8B-B14F-4D97-AF65-F5344CB8AC3E}">
        <p14:creationId xmlns:p14="http://schemas.microsoft.com/office/powerpoint/2010/main" val="182343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37"/>
        <p:cNvGrpSpPr/>
        <p:nvPr/>
      </p:nvGrpSpPr>
      <p:grpSpPr>
        <a:xfrm>
          <a:off x="0" y="0"/>
          <a:ext cx="0" cy="0"/>
          <a:chOff x="0" y="0"/>
          <a:chExt cx="0" cy="0"/>
        </a:xfrm>
      </p:grpSpPr>
      <p:pic>
        <p:nvPicPr>
          <p:cNvPr id="2" name="Picture 1">
            <a:extLst>
              <a:ext uri="{FF2B5EF4-FFF2-40B4-BE49-F238E27FC236}">
                <a16:creationId xmlns:a16="http://schemas.microsoft.com/office/drawing/2014/main" id="{316B1CAA-E260-B8E3-337A-1279636B3B04}"/>
              </a:ext>
            </a:extLst>
          </p:cNvPr>
          <p:cNvPicPr>
            <a:picLocks noChangeAspect="1"/>
          </p:cNvPicPr>
          <p:nvPr userDrawn="1"/>
        </p:nvPicPr>
        <p:blipFill>
          <a:blip r:embed="rId2"/>
          <a:stretch>
            <a:fillRect/>
          </a:stretch>
        </p:blipFill>
        <p:spPr>
          <a:xfrm>
            <a:off x="7445941" y="89104"/>
            <a:ext cx="1539834" cy="881336"/>
          </a:xfrm>
          <a:prstGeom prst="rect">
            <a:avLst/>
          </a:prstGeom>
        </p:spPr>
      </p:pic>
      <p:sp>
        <p:nvSpPr>
          <p:cNvPr id="4" name="Google Shape;14;p3">
            <a:extLst>
              <a:ext uri="{FF2B5EF4-FFF2-40B4-BE49-F238E27FC236}">
                <a16:creationId xmlns:a16="http://schemas.microsoft.com/office/drawing/2014/main" id="{E1991CDC-4EFB-7115-AC4A-2E75158372BF}"/>
              </a:ext>
            </a:extLst>
          </p:cNvPr>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53745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2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26"/>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6"/>
          <p:cNvPicPr preferRelativeResize="0"/>
          <p:nvPr/>
        </p:nvPicPr>
        <p:blipFill rotWithShape="1">
          <a:blip r:embed="rId2">
            <a:alphaModFix/>
          </a:blip>
          <a:srcRect/>
          <a:stretch/>
        </p:blipFill>
        <p:spPr>
          <a:xfrm>
            <a:off x="190335" y="4651200"/>
            <a:ext cx="970780" cy="319850"/>
          </a:xfrm>
          <a:prstGeom prst="rect">
            <a:avLst/>
          </a:prstGeom>
          <a:noFill/>
          <a:ln>
            <a:noFill/>
          </a:ln>
        </p:spPr>
      </p:pic>
      <p:pic>
        <p:nvPicPr>
          <p:cNvPr id="33" name="Google Shape;33;p26"/>
          <p:cNvPicPr preferRelativeResize="0"/>
          <p:nvPr/>
        </p:nvPicPr>
        <p:blipFill rotWithShape="1">
          <a:blip r:embed="rId3">
            <a:alphaModFix/>
          </a:blip>
          <a:srcRect/>
          <a:stretch/>
        </p:blipFill>
        <p:spPr>
          <a:xfrm>
            <a:off x="1315843" y="4618434"/>
            <a:ext cx="673323" cy="385382"/>
          </a:xfrm>
          <a:prstGeom prst="rect">
            <a:avLst/>
          </a:prstGeom>
          <a:noFill/>
          <a:ln>
            <a:noFill/>
          </a:ln>
        </p:spPr>
      </p:pic>
    </p:spTree>
    <p:extLst>
      <p:ext uri="{BB962C8B-B14F-4D97-AF65-F5344CB8AC3E}">
        <p14:creationId xmlns:p14="http://schemas.microsoft.com/office/powerpoint/2010/main" val="216332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bg1"/>
        </a:solidFill>
        <a:effectLst/>
      </p:bgPr>
    </p:bg>
    <p:spTree>
      <p:nvGrpSpPr>
        <p:cNvPr id="1" name="Shape 55"/>
        <p:cNvGrpSpPr/>
        <p:nvPr/>
      </p:nvGrpSpPr>
      <p:grpSpPr>
        <a:xfrm>
          <a:off x="0" y="0"/>
          <a:ext cx="0" cy="0"/>
          <a:chOff x="0" y="0"/>
          <a:chExt cx="0" cy="0"/>
        </a:xfrm>
      </p:grpSpPr>
      <p:sp>
        <p:nvSpPr>
          <p:cNvPr id="56" name="Google Shape;56;p8"/>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8"/>
          <p:cNvSpPr txBox="1">
            <a:spLocks noGrp="1"/>
          </p:cNvSpPr>
          <p:nvPr>
            <p:ph type="title"/>
          </p:nvPr>
        </p:nvSpPr>
        <p:spPr>
          <a:xfrm>
            <a:off x="607150" y="2148722"/>
            <a:ext cx="8222100" cy="838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59" name="Google Shape;59;p8"/>
          <p:cNvPicPr preferRelativeResize="0"/>
          <p:nvPr/>
        </p:nvPicPr>
        <p:blipFill>
          <a:blip r:embed="rId2">
            <a:alphaModFix/>
          </a:blip>
          <a:stretch>
            <a:fillRect/>
          </a:stretch>
        </p:blipFill>
        <p:spPr>
          <a:xfrm>
            <a:off x="8155621" y="-1"/>
            <a:ext cx="988375" cy="988375"/>
          </a:xfrm>
          <a:prstGeom prst="rect">
            <a:avLst/>
          </a:prstGeom>
          <a:noFill/>
          <a:ln>
            <a:noFill/>
          </a:ln>
        </p:spPr>
      </p:pic>
      <p:pic>
        <p:nvPicPr>
          <p:cNvPr id="2" name="Picture 1">
            <a:extLst>
              <a:ext uri="{FF2B5EF4-FFF2-40B4-BE49-F238E27FC236}">
                <a16:creationId xmlns:a16="http://schemas.microsoft.com/office/drawing/2014/main" id="{59FB06FC-60F4-8BF5-9616-2928D77A42A0}"/>
              </a:ext>
            </a:extLst>
          </p:cNvPr>
          <p:cNvPicPr>
            <a:picLocks noChangeAspect="1"/>
          </p:cNvPicPr>
          <p:nvPr userDrawn="1"/>
        </p:nvPicPr>
        <p:blipFill>
          <a:blip r:embed="rId3"/>
          <a:stretch>
            <a:fillRect/>
          </a:stretch>
        </p:blipFill>
        <p:spPr>
          <a:xfrm>
            <a:off x="5572981" y="3566823"/>
            <a:ext cx="2641600" cy="1409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5" name="Google Shape;65;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9"/>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67" name="Google Shape;67;p9"/>
          <p:cNvPicPr preferRelativeResize="0"/>
          <p:nvPr/>
        </p:nvPicPr>
        <p:blipFill>
          <a:blip r:embed="rId2">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6035C707-BB64-8BEE-9847-BDAD06307F99}"/>
              </a:ext>
            </a:extLst>
          </p:cNvPr>
          <p:cNvPicPr>
            <a:picLocks noChangeAspect="1"/>
          </p:cNvPicPr>
          <p:nvPr userDrawn="1"/>
        </p:nvPicPr>
        <p:blipFill>
          <a:blip r:embed="rId3"/>
          <a:stretch>
            <a:fillRect/>
          </a:stretch>
        </p:blipFill>
        <p:spPr>
          <a:xfrm>
            <a:off x="1315843" y="4618434"/>
            <a:ext cx="673323" cy="3853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311700" y="410000"/>
            <a:ext cx="66141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1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1" name="Google Shape;71;p10"/>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grpSp>
        <p:nvGrpSpPr>
          <p:cNvPr id="73" name="Google Shape;73;p10"/>
          <p:cNvGrpSpPr/>
          <p:nvPr/>
        </p:nvGrpSpPr>
        <p:grpSpPr>
          <a:xfrm>
            <a:off x="6971838" y="-12"/>
            <a:ext cx="2174881" cy="1450030"/>
            <a:chOff x="6098378" y="5"/>
            <a:chExt cx="3045625" cy="2030570"/>
          </a:xfrm>
        </p:grpSpPr>
        <p:sp>
          <p:nvSpPr>
            <p:cNvPr id="74" name="Google Shape;74;p10"/>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10"/>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0"/>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8" name="Google Shape;78;p10"/>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79" name="Google Shape;79;p10"/>
          <p:cNvPicPr preferRelativeResize="0"/>
          <p:nvPr/>
        </p:nvPicPr>
        <p:blipFill>
          <a:blip r:embed="rId3">
            <a:alphaModFix/>
          </a:blip>
          <a:stretch>
            <a:fillRect/>
          </a:stretch>
        </p:blipFill>
        <p:spPr>
          <a:xfrm>
            <a:off x="190335" y="4651200"/>
            <a:ext cx="970780" cy="319850"/>
          </a:xfrm>
          <a:prstGeom prst="rect">
            <a:avLst/>
          </a:prstGeom>
          <a:noFill/>
          <a:ln>
            <a:noFill/>
          </a:ln>
        </p:spPr>
      </p:pic>
      <p:pic>
        <p:nvPicPr>
          <p:cNvPr id="2" name="Picture 1">
            <a:extLst>
              <a:ext uri="{FF2B5EF4-FFF2-40B4-BE49-F238E27FC236}">
                <a16:creationId xmlns:a16="http://schemas.microsoft.com/office/drawing/2014/main" id="{4C3F07AF-469B-D3CF-D9C7-4D2528542FA3}"/>
              </a:ext>
            </a:extLst>
          </p:cNvPr>
          <p:cNvPicPr>
            <a:picLocks noChangeAspect="1"/>
          </p:cNvPicPr>
          <p:nvPr userDrawn="1"/>
        </p:nvPicPr>
        <p:blipFill>
          <a:blip r:embed="rId4"/>
          <a:stretch>
            <a:fillRect/>
          </a:stretch>
        </p:blipFill>
        <p:spPr>
          <a:xfrm>
            <a:off x="1315843" y="4618434"/>
            <a:ext cx="673323" cy="385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02"/>
        <p:cNvGrpSpPr/>
        <p:nvPr/>
      </p:nvGrpSpPr>
      <p:grpSpPr>
        <a:xfrm>
          <a:off x="0" y="0"/>
          <a:ext cx="0" cy="0"/>
          <a:chOff x="0" y="0"/>
          <a:chExt cx="0" cy="0"/>
        </a:xfrm>
      </p:grpSpPr>
      <p:grpSp>
        <p:nvGrpSpPr>
          <p:cNvPr id="103" name="Google Shape;103;p16"/>
          <p:cNvGrpSpPr/>
          <p:nvPr/>
        </p:nvGrpSpPr>
        <p:grpSpPr>
          <a:xfrm>
            <a:off x="6098378" y="5"/>
            <a:ext cx="3045625" cy="2030570"/>
            <a:chOff x="6098378" y="5"/>
            <a:chExt cx="3045625" cy="2030570"/>
          </a:xfrm>
        </p:grpSpPr>
        <p:sp>
          <p:nvSpPr>
            <p:cNvPr id="104" name="Google Shape;104;p1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 name="Google Shape;108;p1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09" name="Google Shape;109;p16"/>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110" name="Google Shape;110;p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11" name="Google Shape;111;p16"/>
          <p:cNvPicPr preferRelativeResize="0"/>
          <p:nvPr/>
        </p:nvPicPr>
        <p:blipFill>
          <a:blip r:embed="rId2">
            <a:alphaModFix/>
          </a:blip>
          <a:stretch>
            <a:fillRect/>
          </a:stretch>
        </p:blipFill>
        <p:spPr>
          <a:xfrm>
            <a:off x="8460425" y="301096"/>
            <a:ext cx="286575" cy="429875"/>
          </a:xfrm>
          <a:prstGeom prst="rect">
            <a:avLst/>
          </a:prstGeom>
          <a:noFill/>
          <a:ln>
            <a:noFill/>
          </a:ln>
        </p:spPr>
      </p:pic>
      <p:pic>
        <p:nvPicPr>
          <p:cNvPr id="2" name="Picture 1">
            <a:extLst>
              <a:ext uri="{FF2B5EF4-FFF2-40B4-BE49-F238E27FC236}">
                <a16:creationId xmlns:a16="http://schemas.microsoft.com/office/drawing/2014/main" id="{B3888DF8-45E6-36F6-DBB1-4D819BA05C73}"/>
              </a:ext>
            </a:extLst>
          </p:cNvPr>
          <p:cNvPicPr>
            <a:picLocks noChangeAspect="1"/>
          </p:cNvPicPr>
          <p:nvPr userDrawn="1"/>
        </p:nvPicPr>
        <p:blipFill>
          <a:blip r:embed="rId3"/>
          <a:stretch>
            <a:fillRect/>
          </a:stretch>
        </p:blipFill>
        <p:spPr>
          <a:xfrm>
            <a:off x="397000" y="158374"/>
            <a:ext cx="1828048" cy="975545"/>
          </a:xfrm>
          <a:prstGeom prst="rect">
            <a:avLst/>
          </a:prstGeom>
        </p:spPr>
      </p:pic>
    </p:spTree>
    <p:extLst>
      <p:ext uri="{BB962C8B-B14F-4D97-AF65-F5344CB8AC3E}">
        <p14:creationId xmlns:p14="http://schemas.microsoft.com/office/powerpoint/2010/main" val="409359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50" y="179822"/>
            <a:ext cx="7486800" cy="6993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rgbClr val="168FDF"/>
              </a:buClr>
              <a:buSzPts val="2200"/>
              <a:buNone/>
              <a:defRPr sz="2400" i="0" u="none" strike="noStrike" cap="none">
                <a:solidFill>
                  <a:srgbClr val="003778"/>
                </a:solidFill>
              </a:defRPr>
            </a:lvl1pPr>
            <a:lvl2pPr lvl="1"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indent="0">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dirty="0"/>
          </a:p>
        </p:txBody>
      </p:sp>
      <p:sp>
        <p:nvSpPr>
          <p:cNvPr id="15" name="Google Shape;15;p3"/>
          <p:cNvSpPr txBox="1">
            <a:spLocks noGrp="1"/>
          </p:cNvSpPr>
          <p:nvPr>
            <p:ph type="body" idx="1"/>
          </p:nvPr>
        </p:nvSpPr>
        <p:spPr>
          <a:xfrm>
            <a:off x="233750" y="879125"/>
            <a:ext cx="8725500" cy="3980700"/>
          </a:xfrm>
          <a:prstGeom prst="rect">
            <a:avLst/>
          </a:prstGeom>
          <a:noFill/>
          <a:ln>
            <a:noFill/>
          </a:ln>
        </p:spPr>
        <p:txBody>
          <a:bodyPr spcFirstLastPara="1" wrap="square" lIns="91425" tIns="91425" rIns="91425" bIns="91425" anchor="t" anchorCtr="0">
            <a:noAutofit/>
          </a:bodyPr>
          <a:lstStyle>
            <a:lvl1pPr marL="457189" marR="0" lvl="0" indent="-342892" algn="l" rtl="0">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Arial"/>
                <a:ea typeface="Arial"/>
                <a:cs typeface="Arial"/>
                <a:sym typeface="Arial"/>
              </a:defRPr>
            </a:lvl1pPr>
            <a:lvl2pPr marL="914378" marR="0" lvl="1" indent="-336542" algn="l" rtl="0">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566" marR="0" lvl="2" indent="-330192" algn="l" rtl="0">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754" marR="0" lvl="3" indent="-323842" algn="l" rtl="0">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5943" marR="0" lvl="4" indent="-317492" algn="l" rtl="0">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132" marR="0" lvl="5"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320" marR="0" lvl="6"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509" marR="0" lvl="7"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697" marR="0" lvl="8" indent="-317492" algn="l" rtl="0">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dirty="0"/>
          </a:p>
        </p:txBody>
      </p:sp>
      <p:pic>
        <p:nvPicPr>
          <p:cNvPr id="5" name="Picture 4">
            <a:extLst>
              <a:ext uri="{FF2B5EF4-FFF2-40B4-BE49-F238E27FC236}">
                <a16:creationId xmlns:a16="http://schemas.microsoft.com/office/drawing/2014/main" id="{3F33C0CA-AF97-314A-AA44-08F61CE32073}"/>
              </a:ext>
            </a:extLst>
          </p:cNvPr>
          <p:cNvPicPr>
            <a:picLocks noChangeAspect="1"/>
          </p:cNvPicPr>
          <p:nvPr userDrawn="1"/>
        </p:nvPicPr>
        <p:blipFill>
          <a:blip r:embed="rId2"/>
          <a:stretch>
            <a:fillRect/>
          </a:stretch>
        </p:blipFill>
        <p:spPr>
          <a:xfrm>
            <a:off x="7445941" y="89104"/>
            <a:ext cx="1539834" cy="881336"/>
          </a:xfrm>
          <a:prstGeom prst="rect">
            <a:avLst/>
          </a:prstGeom>
        </p:spPr>
      </p:pic>
      <p:pic>
        <p:nvPicPr>
          <p:cNvPr id="6" name="Google Shape;44;p18">
            <a:extLst>
              <a:ext uri="{FF2B5EF4-FFF2-40B4-BE49-F238E27FC236}">
                <a16:creationId xmlns:a16="http://schemas.microsoft.com/office/drawing/2014/main" id="{01DFF06F-6150-6AF4-A5D9-0F38FAD59327}"/>
              </a:ext>
            </a:extLst>
          </p:cNvPr>
          <p:cNvPicPr preferRelativeResize="0"/>
          <p:nvPr userDrawn="1"/>
        </p:nvPicPr>
        <p:blipFill rotWithShape="1">
          <a:blip r:embed="rId3">
            <a:alphaModFix/>
          </a:blip>
          <a:srcRect/>
          <a:stretch/>
        </p:blipFill>
        <p:spPr>
          <a:xfrm>
            <a:off x="190335" y="4651201"/>
            <a:ext cx="970780" cy="319850"/>
          </a:xfrm>
          <a:prstGeom prst="rect">
            <a:avLst/>
          </a:prstGeom>
          <a:noFill/>
          <a:ln>
            <a:noFill/>
          </a:ln>
        </p:spPr>
      </p:pic>
    </p:spTree>
    <p:extLst>
      <p:ext uri="{BB962C8B-B14F-4D97-AF65-F5344CB8AC3E}">
        <p14:creationId xmlns:p14="http://schemas.microsoft.com/office/powerpoint/2010/main" val="172351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DX General">
  <p:cSld name="SPDX General">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817154" y="4937760"/>
            <a:ext cx="275700" cy="2058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800">
                <a:solidFill>
                  <a:srgbClr val="0094FF"/>
                </a:solidFill>
                <a:latin typeface="Archivo"/>
                <a:ea typeface="Archivo"/>
                <a:cs typeface="Archivo"/>
                <a:sym typeface="Archivo"/>
              </a:defRPr>
            </a:lvl1pPr>
            <a:lvl2pPr marL="0" marR="0" lvl="1" indent="0" algn="r" rtl="0">
              <a:spcBef>
                <a:spcPts val="0"/>
              </a:spcBef>
              <a:buNone/>
              <a:defRPr sz="800">
                <a:solidFill>
                  <a:srgbClr val="0094FF"/>
                </a:solidFill>
                <a:latin typeface="Archivo"/>
                <a:ea typeface="Archivo"/>
                <a:cs typeface="Archivo"/>
                <a:sym typeface="Archivo"/>
              </a:defRPr>
            </a:lvl2pPr>
            <a:lvl3pPr marL="0" marR="0" lvl="2" indent="0" algn="r" rtl="0">
              <a:spcBef>
                <a:spcPts val="0"/>
              </a:spcBef>
              <a:buNone/>
              <a:defRPr sz="800">
                <a:solidFill>
                  <a:srgbClr val="0094FF"/>
                </a:solidFill>
                <a:latin typeface="Archivo"/>
                <a:ea typeface="Archivo"/>
                <a:cs typeface="Archivo"/>
                <a:sym typeface="Archivo"/>
              </a:defRPr>
            </a:lvl3pPr>
            <a:lvl4pPr marL="0" marR="0" lvl="3" indent="0" algn="r" rtl="0">
              <a:spcBef>
                <a:spcPts val="0"/>
              </a:spcBef>
              <a:buNone/>
              <a:defRPr sz="800">
                <a:solidFill>
                  <a:srgbClr val="0094FF"/>
                </a:solidFill>
                <a:latin typeface="Archivo"/>
                <a:ea typeface="Archivo"/>
                <a:cs typeface="Archivo"/>
                <a:sym typeface="Archivo"/>
              </a:defRPr>
            </a:lvl4pPr>
            <a:lvl5pPr marL="0" marR="0" lvl="4" indent="0" algn="r" rtl="0">
              <a:spcBef>
                <a:spcPts val="0"/>
              </a:spcBef>
              <a:buNone/>
              <a:defRPr sz="800">
                <a:solidFill>
                  <a:srgbClr val="0094FF"/>
                </a:solidFill>
                <a:latin typeface="Archivo"/>
                <a:ea typeface="Archivo"/>
                <a:cs typeface="Archivo"/>
                <a:sym typeface="Archivo"/>
              </a:defRPr>
            </a:lvl5pPr>
            <a:lvl6pPr marL="0" marR="0" lvl="5" indent="0" algn="r" rtl="0">
              <a:spcBef>
                <a:spcPts val="0"/>
              </a:spcBef>
              <a:buNone/>
              <a:defRPr sz="800">
                <a:solidFill>
                  <a:srgbClr val="0094FF"/>
                </a:solidFill>
                <a:latin typeface="Archivo"/>
                <a:ea typeface="Archivo"/>
                <a:cs typeface="Archivo"/>
                <a:sym typeface="Archivo"/>
              </a:defRPr>
            </a:lvl6pPr>
            <a:lvl7pPr marL="0" marR="0" lvl="6" indent="0" algn="r" rtl="0">
              <a:spcBef>
                <a:spcPts val="0"/>
              </a:spcBef>
              <a:buNone/>
              <a:defRPr sz="800">
                <a:solidFill>
                  <a:srgbClr val="0094FF"/>
                </a:solidFill>
                <a:latin typeface="Archivo"/>
                <a:ea typeface="Archivo"/>
                <a:cs typeface="Archivo"/>
                <a:sym typeface="Archivo"/>
              </a:defRPr>
            </a:lvl7pPr>
            <a:lvl8pPr marL="0" marR="0" lvl="7" indent="0" algn="r" rtl="0">
              <a:spcBef>
                <a:spcPts val="0"/>
              </a:spcBef>
              <a:buNone/>
              <a:defRPr sz="800">
                <a:solidFill>
                  <a:srgbClr val="0094FF"/>
                </a:solidFill>
                <a:latin typeface="Archivo"/>
                <a:ea typeface="Archivo"/>
                <a:cs typeface="Archivo"/>
                <a:sym typeface="Archivo"/>
              </a:defRPr>
            </a:lvl8pPr>
            <a:lvl9pPr marL="0" marR="0" lvl="8" indent="0" algn="r" rtl="0">
              <a:spcBef>
                <a:spcPts val="0"/>
              </a:spcBef>
              <a:buNone/>
              <a:defRPr sz="800">
                <a:solidFill>
                  <a:srgbClr val="0094FF"/>
                </a:solidFill>
                <a:latin typeface="Archivo"/>
                <a:ea typeface="Archivo"/>
                <a:cs typeface="Archivo"/>
                <a:sym typeface="Archivo"/>
              </a:defRPr>
            </a:lvl9pPr>
          </a:lstStyle>
          <a:p>
            <a:pPr marL="0" lvl="0" indent="0" algn="r" rtl="0">
              <a:spcBef>
                <a:spcPts val="0"/>
              </a:spcBef>
              <a:spcAft>
                <a:spcPts val="0"/>
              </a:spcAft>
              <a:buNone/>
            </a:pPr>
            <a:r>
              <a:rPr lang="en-GB" dirty="0"/>
              <a:t>#</a:t>
            </a:r>
            <a:endParaRPr i="0" u="none" strike="noStrike" cap="none" dirty="0"/>
          </a:p>
        </p:txBody>
      </p:sp>
      <p:cxnSp>
        <p:nvCxnSpPr>
          <p:cNvPr id="61" name="Google Shape;61;p14"/>
          <p:cNvCxnSpPr/>
          <p:nvPr/>
        </p:nvCxnSpPr>
        <p:spPr>
          <a:xfrm flipH="1">
            <a:off x="162500" y="190900"/>
            <a:ext cx="9300" cy="4428300"/>
          </a:xfrm>
          <a:prstGeom prst="straightConnector1">
            <a:avLst/>
          </a:prstGeom>
          <a:noFill/>
          <a:ln w="9525" cap="flat" cmpd="sng">
            <a:solidFill>
              <a:srgbClr val="168FDF"/>
            </a:solidFill>
            <a:prstDash val="solid"/>
            <a:miter lim="8000"/>
            <a:headEnd type="none" w="sm" len="sm"/>
            <a:tailEnd type="none" w="sm" len="sm"/>
          </a:ln>
        </p:spPr>
      </p:cxnSp>
      <p:sp>
        <p:nvSpPr>
          <p:cNvPr id="62" name="Google Shape;62;p14"/>
          <p:cNvSpPr txBox="1">
            <a:spLocks noGrp="1"/>
          </p:cNvSpPr>
          <p:nvPr>
            <p:ph type="title"/>
          </p:nvPr>
        </p:nvSpPr>
        <p:spPr>
          <a:xfrm>
            <a:off x="268975" y="614300"/>
            <a:ext cx="6206100" cy="3732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94FF"/>
              </a:buClr>
              <a:buSzPts val="1800"/>
              <a:buFont typeface="Archivo Light"/>
              <a:buNone/>
              <a:defRPr sz="1800" i="0" u="none" strike="noStrike" cap="none">
                <a:solidFill>
                  <a:srgbClr val="0094FF"/>
                </a:solidFill>
                <a:latin typeface="Archivo Light"/>
                <a:ea typeface="Archivo Light"/>
                <a:cs typeface="Archivo Light"/>
                <a:sym typeface="Archivo Light"/>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sp>
        <p:nvSpPr>
          <p:cNvPr id="63" name="Google Shape;63;p14"/>
          <p:cNvSpPr txBox="1">
            <a:spLocks noGrp="1"/>
          </p:cNvSpPr>
          <p:nvPr>
            <p:ph type="title" idx="2"/>
          </p:nvPr>
        </p:nvSpPr>
        <p:spPr>
          <a:xfrm>
            <a:off x="268975" y="214599"/>
            <a:ext cx="7486800" cy="499500"/>
          </a:xfrm>
          <a:prstGeom prst="rect">
            <a:avLst/>
          </a:prstGeom>
          <a:noFill/>
          <a:ln>
            <a:noFill/>
          </a:ln>
        </p:spPr>
        <p:txBody>
          <a:bodyPr spcFirstLastPara="1" wrap="square" lIns="91425" tIns="91425" rIns="91425" bIns="91425" anchor="ctr" anchorCtr="0">
            <a:normAutofit/>
          </a:bodyPr>
          <a:lstStyle>
            <a:lvl1pPr marL="0" marR="0" lvl="0" indent="0" algn="l" rtl="0">
              <a:lnSpc>
                <a:spcPct val="90000"/>
              </a:lnSpc>
              <a:spcBef>
                <a:spcPts val="0"/>
              </a:spcBef>
              <a:spcAft>
                <a:spcPts val="0"/>
              </a:spcAft>
              <a:buClr>
                <a:srgbClr val="003778"/>
              </a:buClr>
              <a:buSzPts val="3000"/>
              <a:buFont typeface="Archivo"/>
              <a:buNone/>
              <a:defRPr sz="3000" i="0" u="none" strike="noStrike" cap="none">
                <a:solidFill>
                  <a:srgbClr val="003778"/>
                </a:solidFill>
                <a:latin typeface="Archivo"/>
                <a:ea typeface="Archivo"/>
                <a:cs typeface="Archivo"/>
                <a:sym typeface="Archivo"/>
              </a:defRPr>
            </a:lvl1pPr>
            <a:lvl2pPr lvl="1"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2pPr>
            <a:lvl3pPr lvl="2"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3pPr>
            <a:lvl4pPr lvl="3"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4pPr>
            <a:lvl5pPr lvl="4"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5pPr>
            <a:lvl6pPr lvl="5"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6pPr>
            <a:lvl7pPr lvl="6"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7pPr>
            <a:lvl8pPr lvl="7"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8pPr>
            <a:lvl9pPr lvl="8" indent="0" rtl="0">
              <a:spcBef>
                <a:spcPts val="0"/>
              </a:spcBef>
              <a:spcAft>
                <a:spcPts val="0"/>
              </a:spcAft>
              <a:buClr>
                <a:srgbClr val="168FDF"/>
              </a:buClr>
              <a:buSzPts val="2800"/>
              <a:buFont typeface="Arial"/>
              <a:buNone/>
              <a:defRPr>
                <a:solidFill>
                  <a:srgbClr val="168FDF"/>
                </a:solidFill>
                <a:latin typeface="Arial"/>
                <a:ea typeface="Arial"/>
                <a:cs typeface="Arial"/>
                <a:sym typeface="Arial"/>
              </a:defRPr>
            </a:lvl9pPr>
          </a:lstStyle>
          <a:p>
            <a:endParaRPr/>
          </a:p>
        </p:txBody>
      </p:sp>
      <p:pic>
        <p:nvPicPr>
          <p:cNvPr id="64" name="Google Shape;64;p14"/>
          <p:cNvPicPr preferRelativeResize="0"/>
          <p:nvPr/>
        </p:nvPicPr>
        <p:blipFill>
          <a:blip r:embed="rId2">
            <a:alphaModFix/>
          </a:blip>
          <a:stretch>
            <a:fillRect/>
          </a:stretch>
        </p:blipFill>
        <p:spPr>
          <a:xfrm>
            <a:off x="110500" y="4696825"/>
            <a:ext cx="1399400" cy="370525"/>
          </a:xfrm>
          <a:prstGeom prst="rect">
            <a:avLst/>
          </a:prstGeom>
          <a:noFill/>
          <a:ln>
            <a:noFill/>
          </a:ln>
        </p:spPr>
      </p:pic>
      <p:sp>
        <p:nvSpPr>
          <p:cNvPr id="65" name="Google Shape;65;p14"/>
          <p:cNvSpPr txBox="1">
            <a:spLocks noGrp="1"/>
          </p:cNvSpPr>
          <p:nvPr>
            <p:ph type="body" idx="1"/>
          </p:nvPr>
        </p:nvSpPr>
        <p:spPr>
          <a:xfrm>
            <a:off x="233750" y="1086650"/>
            <a:ext cx="8725500" cy="353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00000"/>
              </a:lnSpc>
              <a:spcBef>
                <a:spcPts val="800"/>
              </a:spcBef>
              <a:spcAft>
                <a:spcPts val="0"/>
              </a:spcAft>
              <a:buClr>
                <a:srgbClr val="003778"/>
              </a:buClr>
              <a:buSzPts val="1800"/>
              <a:buFont typeface="Archivo"/>
              <a:buChar char="●"/>
              <a:defRPr sz="1800" i="0" u="none" strike="noStrike" cap="none">
                <a:solidFill>
                  <a:srgbClr val="003778"/>
                </a:solidFill>
                <a:latin typeface="Archivo"/>
                <a:ea typeface="Archivo"/>
                <a:cs typeface="Archivo"/>
                <a:sym typeface="Archivo"/>
              </a:defRPr>
            </a:lvl1pPr>
            <a:lvl2pPr marL="914400" marR="0" lvl="1" indent="-336550" algn="l" rtl="0">
              <a:lnSpc>
                <a:spcPct val="100000"/>
              </a:lnSpc>
              <a:spcBef>
                <a:spcPts val="1200"/>
              </a:spcBef>
              <a:spcAft>
                <a:spcPts val="0"/>
              </a:spcAft>
              <a:buClr>
                <a:srgbClr val="003778"/>
              </a:buClr>
              <a:buSzPts val="1700"/>
              <a:buFont typeface="Archivo ExtraLight"/>
              <a:buChar char="○"/>
              <a:defRPr sz="1700" i="0" u="none" strike="noStrike" cap="none">
                <a:solidFill>
                  <a:srgbClr val="003778"/>
                </a:solidFill>
                <a:latin typeface="Archivo ExtraLight"/>
                <a:ea typeface="Archivo ExtraLight"/>
                <a:cs typeface="Archivo ExtraLight"/>
                <a:sym typeface="Archivo ExtraLight"/>
              </a:defRPr>
            </a:lvl2pPr>
            <a:lvl3pPr marL="1371600" marR="0" lvl="2" indent="-330200" algn="l" rtl="0">
              <a:lnSpc>
                <a:spcPct val="100000"/>
              </a:lnSpc>
              <a:spcBef>
                <a:spcPts val="1200"/>
              </a:spcBef>
              <a:spcAft>
                <a:spcPts val="0"/>
              </a:spcAft>
              <a:buClr>
                <a:srgbClr val="003778"/>
              </a:buClr>
              <a:buSzPts val="1600"/>
              <a:buFont typeface="Archivo ExtraLight"/>
              <a:buChar char="𐩑"/>
              <a:defRPr sz="1600" i="0" u="none" strike="noStrike" cap="none">
                <a:solidFill>
                  <a:srgbClr val="003778"/>
                </a:solidFill>
                <a:latin typeface="Archivo ExtraLight"/>
                <a:ea typeface="Archivo ExtraLight"/>
                <a:cs typeface="Archivo ExtraLight"/>
                <a:sym typeface="Archivo ExtraLight"/>
              </a:defRPr>
            </a:lvl3pPr>
            <a:lvl4pPr marL="1828800" marR="0" lvl="3" indent="-323850" algn="l" rtl="0">
              <a:lnSpc>
                <a:spcPct val="100000"/>
              </a:lnSpc>
              <a:spcBef>
                <a:spcPts val="1200"/>
              </a:spcBef>
              <a:spcAft>
                <a:spcPts val="0"/>
              </a:spcAft>
              <a:buClr>
                <a:srgbClr val="003778"/>
              </a:buClr>
              <a:buSzPts val="1500"/>
              <a:buFont typeface="Archivo Light"/>
              <a:buChar char="▪"/>
              <a:defRPr sz="1500" i="0" u="none" strike="noStrike" cap="none">
                <a:solidFill>
                  <a:srgbClr val="003778"/>
                </a:solidFill>
                <a:latin typeface="Archivo Light"/>
                <a:ea typeface="Archivo Light"/>
                <a:cs typeface="Archivo Light"/>
                <a:sym typeface="Archivo Light"/>
              </a:defRPr>
            </a:lvl4pPr>
            <a:lvl5pPr marL="2286000" marR="0" lvl="4" indent="-317500" algn="l" rtl="0">
              <a:lnSpc>
                <a:spcPct val="100000"/>
              </a:lnSpc>
              <a:spcBef>
                <a:spcPts val="1200"/>
              </a:spcBef>
              <a:spcAft>
                <a:spcPts val="0"/>
              </a:spcAft>
              <a:buClr>
                <a:srgbClr val="003778"/>
              </a:buClr>
              <a:buSzPts val="1400"/>
              <a:buFont typeface="Archivo Light"/>
              <a:buChar char="➢"/>
              <a:defRPr i="0" u="none" strike="noStrike" cap="none">
                <a:solidFill>
                  <a:srgbClr val="003778"/>
                </a:solidFill>
                <a:latin typeface="Archivo Light"/>
                <a:ea typeface="Archivo Light"/>
                <a:cs typeface="Archivo Light"/>
                <a:sym typeface="Archivo Light"/>
              </a:defRPr>
            </a:lvl5pPr>
            <a:lvl6pPr marL="2743200" marR="0" lvl="5"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6pPr>
            <a:lvl7pPr marL="3200400" marR="0" lvl="6"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7pPr>
            <a:lvl8pPr marL="3657600" marR="0" lvl="7" indent="-317500" algn="l" rtl="0">
              <a:lnSpc>
                <a:spcPct val="90000"/>
              </a:lnSpc>
              <a:spcBef>
                <a:spcPts val="1200"/>
              </a:spcBef>
              <a:spcAft>
                <a:spcPts val="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8pPr>
            <a:lvl9pPr marL="4114800" marR="0" lvl="8" indent="-317500" algn="l" rtl="0">
              <a:lnSpc>
                <a:spcPct val="90000"/>
              </a:lnSpc>
              <a:spcBef>
                <a:spcPts val="1200"/>
              </a:spcBef>
              <a:spcAft>
                <a:spcPts val="1200"/>
              </a:spcAft>
              <a:buClr>
                <a:srgbClr val="003778"/>
              </a:buClr>
              <a:buSzPts val="1400"/>
              <a:buFont typeface="Archivo Light"/>
              <a:buChar char="⚬"/>
              <a:defRPr sz="1400" i="0" u="none" strike="noStrike" cap="none">
                <a:solidFill>
                  <a:srgbClr val="003778"/>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697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ullet List_White">
  <p:cSld name="1_Bullet List_White">
    <p:bg>
      <p:bgPr>
        <a:solidFill>
          <a:schemeClr val="dk2"/>
        </a:solidFill>
        <a:effectLst/>
      </p:bgPr>
    </p:bg>
    <p:spTree>
      <p:nvGrpSpPr>
        <p:cNvPr id="1" name="Shape 334"/>
        <p:cNvGrpSpPr/>
        <p:nvPr/>
      </p:nvGrpSpPr>
      <p:grpSpPr>
        <a:xfrm>
          <a:off x="0" y="0"/>
          <a:ext cx="0" cy="0"/>
          <a:chOff x="0" y="0"/>
          <a:chExt cx="0" cy="0"/>
        </a:xfrm>
      </p:grpSpPr>
      <p:sp>
        <p:nvSpPr>
          <p:cNvPr id="335" name="Google Shape;335;p52"/>
          <p:cNvSpPr txBox="1">
            <a:spLocks noGrp="1"/>
          </p:cNvSpPr>
          <p:nvPr>
            <p:ph type="sldNum" idx="12"/>
          </p:nvPr>
        </p:nvSpPr>
        <p:spPr>
          <a:xfrm>
            <a:off x="8201025" y="4865460"/>
            <a:ext cx="600000" cy="189000"/>
          </a:xfrm>
          <a:prstGeom prst="rect">
            <a:avLst/>
          </a:prstGeom>
          <a:noFill/>
          <a:ln>
            <a:noFill/>
          </a:ln>
        </p:spPr>
        <p:txBody>
          <a:bodyPr spcFirstLastPara="1" wrap="square" lIns="0" tIns="34275" rIns="0" bIns="34275" anchor="ctr" anchorCtr="0">
            <a:noAutofit/>
          </a:bodyPr>
          <a:lstStyle>
            <a:lvl1pPr marL="0" lvl="0" indent="0" algn="r" rtl="0">
              <a:spcBef>
                <a:spcPts val="0"/>
              </a:spcBef>
              <a:buNone/>
              <a:defRPr sz="600" b="0" i="0" u="none" strike="noStrike" cap="none">
                <a:solidFill>
                  <a:schemeClr val="lt1"/>
                </a:solidFill>
                <a:latin typeface="Arial"/>
                <a:ea typeface="Arial"/>
                <a:cs typeface="Arial"/>
                <a:sym typeface="Arial"/>
              </a:defRPr>
            </a:lvl1pPr>
            <a:lvl2pPr marL="0" lvl="1" indent="0" algn="r" rtl="0">
              <a:spcBef>
                <a:spcPts val="0"/>
              </a:spcBef>
              <a:buNone/>
              <a:defRPr sz="600" b="0" i="0" u="none" strike="noStrike" cap="none">
                <a:solidFill>
                  <a:schemeClr val="lt1"/>
                </a:solidFill>
                <a:latin typeface="Arial"/>
                <a:ea typeface="Arial"/>
                <a:cs typeface="Arial"/>
                <a:sym typeface="Arial"/>
              </a:defRPr>
            </a:lvl2pPr>
            <a:lvl3pPr marL="0" lvl="2" indent="0" algn="r" rtl="0">
              <a:spcBef>
                <a:spcPts val="0"/>
              </a:spcBef>
              <a:buNone/>
              <a:defRPr sz="600" b="0" i="0" u="none" strike="noStrike" cap="none">
                <a:solidFill>
                  <a:schemeClr val="lt1"/>
                </a:solidFill>
                <a:latin typeface="Arial"/>
                <a:ea typeface="Arial"/>
                <a:cs typeface="Arial"/>
                <a:sym typeface="Arial"/>
              </a:defRPr>
            </a:lvl3pPr>
            <a:lvl4pPr marL="0" lvl="3" indent="0" algn="r" rtl="0">
              <a:spcBef>
                <a:spcPts val="0"/>
              </a:spcBef>
              <a:buNone/>
              <a:defRPr sz="600" b="0" i="0" u="none" strike="noStrike" cap="none">
                <a:solidFill>
                  <a:schemeClr val="lt1"/>
                </a:solidFill>
                <a:latin typeface="Arial"/>
                <a:ea typeface="Arial"/>
                <a:cs typeface="Arial"/>
                <a:sym typeface="Arial"/>
              </a:defRPr>
            </a:lvl4pPr>
            <a:lvl5pPr marL="0" lvl="4" indent="0" algn="r" rtl="0">
              <a:spcBef>
                <a:spcPts val="0"/>
              </a:spcBef>
              <a:buNone/>
              <a:defRPr sz="600" b="0" i="0" u="none" strike="noStrike" cap="none">
                <a:solidFill>
                  <a:schemeClr val="lt1"/>
                </a:solidFill>
                <a:latin typeface="Arial"/>
                <a:ea typeface="Arial"/>
                <a:cs typeface="Arial"/>
                <a:sym typeface="Arial"/>
              </a:defRPr>
            </a:lvl5pPr>
            <a:lvl6pPr marL="0" lvl="5" indent="0" algn="r" rtl="0">
              <a:spcBef>
                <a:spcPts val="0"/>
              </a:spcBef>
              <a:buNone/>
              <a:defRPr sz="600" b="0" i="0" u="none" strike="noStrike" cap="none">
                <a:solidFill>
                  <a:schemeClr val="lt1"/>
                </a:solidFill>
                <a:latin typeface="Arial"/>
                <a:ea typeface="Arial"/>
                <a:cs typeface="Arial"/>
                <a:sym typeface="Arial"/>
              </a:defRPr>
            </a:lvl6pPr>
            <a:lvl7pPr marL="0" lvl="6" indent="0" algn="r" rtl="0">
              <a:spcBef>
                <a:spcPts val="0"/>
              </a:spcBef>
              <a:buNone/>
              <a:defRPr sz="600" b="0" i="0" u="none" strike="noStrike" cap="none">
                <a:solidFill>
                  <a:schemeClr val="lt1"/>
                </a:solidFill>
                <a:latin typeface="Arial"/>
                <a:ea typeface="Arial"/>
                <a:cs typeface="Arial"/>
                <a:sym typeface="Arial"/>
              </a:defRPr>
            </a:lvl7pPr>
            <a:lvl8pPr marL="0" lvl="7" indent="0" algn="r" rtl="0">
              <a:spcBef>
                <a:spcPts val="0"/>
              </a:spcBef>
              <a:buNone/>
              <a:defRPr sz="600" b="0" i="0" u="none" strike="noStrike" cap="none">
                <a:solidFill>
                  <a:schemeClr val="lt1"/>
                </a:solidFill>
                <a:latin typeface="Arial"/>
                <a:ea typeface="Arial"/>
                <a:cs typeface="Arial"/>
                <a:sym typeface="Arial"/>
              </a:defRPr>
            </a:lvl8pPr>
            <a:lvl9pPr marL="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336" name="Google Shape;336;p52"/>
          <p:cNvSpPr txBox="1">
            <a:spLocks noGrp="1"/>
          </p:cNvSpPr>
          <p:nvPr>
            <p:ph type="title"/>
          </p:nvPr>
        </p:nvSpPr>
        <p:spPr>
          <a:xfrm>
            <a:off x="342900" y="297679"/>
            <a:ext cx="8458200" cy="519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2"/>
              </a:buClr>
              <a:buSzPts val="2400"/>
              <a:buFont typeface="Arial"/>
              <a:buNone/>
              <a:defRPr sz="24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7" name="Google Shape;337;p52"/>
          <p:cNvSpPr txBox="1">
            <a:spLocks noGrp="1"/>
          </p:cNvSpPr>
          <p:nvPr>
            <p:ph type="body" idx="1"/>
          </p:nvPr>
        </p:nvSpPr>
        <p:spPr>
          <a:xfrm>
            <a:off x="342900" y="935182"/>
            <a:ext cx="8458200" cy="3751200"/>
          </a:xfrm>
          <a:prstGeom prst="rect">
            <a:avLst/>
          </a:prstGeom>
          <a:noFill/>
          <a:ln>
            <a:noFill/>
          </a:ln>
        </p:spPr>
        <p:txBody>
          <a:bodyPr spcFirstLastPara="1" wrap="square" lIns="68575" tIns="34275" rIns="68575" bIns="34275" anchor="t" anchorCtr="0">
            <a:noAutofit/>
          </a:bodyPr>
          <a:lstStyle>
            <a:lvl1pPr marL="457200" lvl="0" indent="-342900" algn="l" rtl="0">
              <a:lnSpc>
                <a:spcPct val="100000"/>
              </a:lnSpc>
              <a:spcBef>
                <a:spcPts val="500"/>
              </a:spcBef>
              <a:spcAft>
                <a:spcPts val="0"/>
              </a:spcAft>
              <a:buClr>
                <a:schemeClr val="lt2"/>
              </a:buClr>
              <a:buSzPts val="1800"/>
              <a:buFont typeface="Noto Sans Symbols"/>
              <a:buChar char="▪"/>
              <a:defRPr b="0">
                <a:solidFill>
                  <a:schemeClr val="lt2"/>
                </a:solidFill>
              </a:defRPr>
            </a:lvl1pPr>
            <a:lvl2pPr marL="914400" lvl="1" indent="-355600" algn="l" rtl="0">
              <a:lnSpc>
                <a:spcPct val="100000"/>
              </a:lnSpc>
              <a:spcBef>
                <a:spcPts val="500"/>
              </a:spcBef>
              <a:spcAft>
                <a:spcPts val="0"/>
              </a:spcAft>
              <a:buClr>
                <a:schemeClr val="lt1"/>
              </a:buClr>
              <a:buSzPts val="2000"/>
              <a:buFont typeface="Noto Sans Symbols"/>
              <a:buChar char="▪"/>
              <a:defRPr>
                <a:solidFill>
                  <a:schemeClr val="lt2"/>
                </a:solidFill>
              </a:defRPr>
            </a:lvl2pPr>
            <a:lvl3pPr marL="1371600" lvl="2" indent="-342900" algn="l" rtl="0">
              <a:lnSpc>
                <a:spcPct val="100000"/>
              </a:lnSpc>
              <a:spcBef>
                <a:spcPts val="500"/>
              </a:spcBef>
              <a:spcAft>
                <a:spcPts val="0"/>
              </a:spcAft>
              <a:buClr>
                <a:schemeClr val="lt2"/>
              </a:buClr>
              <a:buSzPts val="1800"/>
              <a:buFont typeface="Noto Sans Symbols"/>
              <a:buChar char="▪"/>
              <a:defRPr sz="1700">
                <a:solidFill>
                  <a:schemeClr val="lt2"/>
                </a:solidFill>
              </a:defRPr>
            </a:lvl3pPr>
            <a:lvl4pPr marL="1828800" lvl="3" indent="-342900" algn="l" rtl="0">
              <a:lnSpc>
                <a:spcPct val="100000"/>
              </a:lnSpc>
              <a:spcBef>
                <a:spcPts val="500"/>
              </a:spcBef>
              <a:spcAft>
                <a:spcPts val="0"/>
              </a:spcAft>
              <a:buClr>
                <a:schemeClr val="lt2"/>
              </a:buClr>
              <a:buSzPts val="1800"/>
              <a:buFont typeface="Courier New"/>
              <a:buChar char="o"/>
              <a:defRPr sz="1700">
                <a:solidFill>
                  <a:schemeClr val="lt2"/>
                </a:solidFill>
              </a:defRPr>
            </a:lvl4pPr>
            <a:lvl5pPr marL="2286000" lvl="4" indent="-311150" algn="l" rtl="0">
              <a:lnSpc>
                <a:spcPct val="100000"/>
              </a:lnSpc>
              <a:spcBef>
                <a:spcPts val="500"/>
              </a:spcBef>
              <a:spcAft>
                <a:spcPts val="0"/>
              </a:spcAft>
              <a:buClr>
                <a:schemeClr val="lt2"/>
              </a:buClr>
              <a:buSzPts val="1300"/>
              <a:buFont typeface="Noto Sans Symbols"/>
              <a:buChar char="▪"/>
              <a:defRPr sz="1400">
                <a:solidFill>
                  <a:schemeClr val="lt2"/>
                </a:solidFill>
              </a:defRPr>
            </a:lvl5pPr>
            <a:lvl6pPr marL="2743200" lvl="5" indent="-311150" algn="l" rtl="0">
              <a:lnSpc>
                <a:spcPct val="100000"/>
              </a:lnSpc>
              <a:spcBef>
                <a:spcPts val="500"/>
              </a:spcBef>
              <a:spcAft>
                <a:spcPts val="0"/>
              </a:spcAft>
              <a:buClr>
                <a:schemeClr val="lt1"/>
              </a:buClr>
              <a:buSzPts val="1300"/>
              <a:buFont typeface="Noto Sans Symbols"/>
              <a:buChar char="▪"/>
              <a:defRPr sz="1200">
                <a:solidFill>
                  <a:schemeClr val="lt1"/>
                </a:solidFill>
              </a:defRPr>
            </a:lvl6pPr>
            <a:lvl7pPr marL="3200400" lvl="6" indent="-317500" algn="l" rtl="0">
              <a:lnSpc>
                <a:spcPct val="100000"/>
              </a:lnSpc>
              <a:spcBef>
                <a:spcPts val="500"/>
              </a:spcBef>
              <a:spcAft>
                <a:spcPts val="0"/>
              </a:spcAft>
              <a:buClr>
                <a:schemeClr val="lt2"/>
              </a:buClr>
              <a:buSzPts val="1400"/>
              <a:buChar char="▪"/>
              <a:defRPr/>
            </a:lvl7pPr>
            <a:lvl8pPr marL="3657600" lvl="7" indent="-228600" algn="l" rtl="0">
              <a:lnSpc>
                <a:spcPct val="90000"/>
              </a:lnSpc>
              <a:spcBef>
                <a:spcPts val="400"/>
              </a:spcBef>
              <a:spcAft>
                <a:spcPts val="0"/>
              </a:spcAft>
              <a:buClr>
                <a:schemeClr val="lt1"/>
              </a:buClr>
              <a:buSzPts val="1400"/>
              <a:buNone/>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extLst>
      <p:ext uri="{BB962C8B-B14F-4D97-AF65-F5344CB8AC3E}">
        <p14:creationId xmlns:p14="http://schemas.microsoft.com/office/powerpoint/2010/main" val="2412575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ransition 2">
  <p:cSld name="Transition 2">
    <p:spTree>
      <p:nvGrpSpPr>
        <p:cNvPr id="1" name="Shape 50"/>
        <p:cNvGrpSpPr/>
        <p:nvPr/>
      </p:nvGrpSpPr>
      <p:grpSpPr>
        <a:xfrm>
          <a:off x="0" y="0"/>
          <a:ext cx="0" cy="0"/>
          <a:chOff x="0" y="0"/>
          <a:chExt cx="0" cy="0"/>
        </a:xfrm>
      </p:grpSpPr>
      <p:cxnSp>
        <p:nvCxnSpPr>
          <p:cNvPr id="51" name="Google Shape;51;p13"/>
          <p:cNvCxnSpPr/>
          <p:nvPr userDrawn="1"/>
        </p:nvCxnSpPr>
        <p:spPr>
          <a:xfrm rot="9119805" flipH="1">
            <a:off x="3650097" y="534658"/>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2" name="Google Shape;52;p13"/>
          <p:cNvCxnSpPr/>
          <p:nvPr/>
        </p:nvCxnSpPr>
        <p:spPr>
          <a:xfrm rot="9119805" flipH="1">
            <a:off x="3421942" y="484085"/>
            <a:ext cx="6484046" cy="5376163"/>
          </a:xfrm>
          <a:prstGeom prst="straightConnector1">
            <a:avLst/>
          </a:prstGeom>
          <a:noFill/>
          <a:ln w="228600" cap="flat" cmpd="sng">
            <a:solidFill>
              <a:srgbClr val="0094FF"/>
            </a:solidFill>
            <a:prstDash val="solid"/>
            <a:round/>
            <a:headEnd type="none" w="med" len="med"/>
            <a:tailEnd type="none" w="med" len="med"/>
          </a:ln>
        </p:spPr>
      </p:cxnSp>
      <p:cxnSp>
        <p:nvCxnSpPr>
          <p:cNvPr id="53" name="Google Shape;53;p13"/>
          <p:cNvCxnSpPr/>
          <p:nvPr/>
        </p:nvCxnSpPr>
        <p:spPr>
          <a:xfrm rot="9119805" flipH="1">
            <a:off x="3845430" y="625744"/>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4" name="Google Shape;54;p13"/>
          <p:cNvCxnSpPr/>
          <p:nvPr/>
        </p:nvCxnSpPr>
        <p:spPr>
          <a:xfrm rot="9119805" flipH="1">
            <a:off x="4040763" y="716829"/>
            <a:ext cx="6484046" cy="5376834"/>
          </a:xfrm>
          <a:prstGeom prst="straightConnector1">
            <a:avLst/>
          </a:prstGeom>
          <a:noFill/>
          <a:ln w="228600" cap="flat" cmpd="sng">
            <a:solidFill>
              <a:srgbClr val="003778"/>
            </a:solidFill>
            <a:prstDash val="solid"/>
            <a:round/>
            <a:headEnd type="none" w="med" len="med"/>
            <a:tailEnd type="none" w="med" len="med"/>
          </a:ln>
        </p:spPr>
      </p:cxnSp>
      <p:cxnSp>
        <p:nvCxnSpPr>
          <p:cNvPr id="55" name="Google Shape;55;p13"/>
          <p:cNvCxnSpPr/>
          <p:nvPr/>
        </p:nvCxnSpPr>
        <p:spPr>
          <a:xfrm rot="9119805" flipH="1">
            <a:off x="3223468" y="455785"/>
            <a:ext cx="6484046" cy="5376163"/>
          </a:xfrm>
          <a:prstGeom prst="straightConnector1">
            <a:avLst/>
          </a:prstGeom>
          <a:noFill/>
          <a:ln w="228600" cap="flat" cmpd="sng">
            <a:solidFill>
              <a:srgbClr val="0094FF"/>
            </a:solidFill>
            <a:prstDash val="solid"/>
            <a:round/>
            <a:headEnd type="none" w="med" len="med"/>
            <a:tailEnd type="none" w="med" len="med"/>
          </a:ln>
        </p:spPr>
      </p:cxnSp>
      <p:sp>
        <p:nvSpPr>
          <p:cNvPr id="56" name="Google Shape;56;p13"/>
          <p:cNvSpPr txBox="1">
            <a:spLocks noGrp="1"/>
          </p:cNvSpPr>
          <p:nvPr>
            <p:ph type="title"/>
          </p:nvPr>
        </p:nvSpPr>
        <p:spPr>
          <a:xfrm>
            <a:off x="797275" y="1460500"/>
            <a:ext cx="5108100" cy="1389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3778"/>
              </a:buClr>
              <a:buSzPts val="4400"/>
              <a:buFont typeface="Archivo"/>
              <a:buNone/>
              <a:defRPr sz="4400" b="1">
                <a:solidFill>
                  <a:srgbClr val="003778"/>
                </a:solidFill>
                <a:latin typeface="Archivo"/>
                <a:ea typeface="Archivo"/>
                <a:cs typeface="Archivo"/>
                <a:sym typeface="Archiv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 name="Google Shape;57;p13"/>
          <p:cNvPicPr preferRelativeResize="0"/>
          <p:nvPr userDrawn="1"/>
        </p:nvPicPr>
        <p:blipFill>
          <a:blip r:embed="rId2">
            <a:alphaModFix/>
          </a:blip>
          <a:stretch>
            <a:fillRect/>
          </a:stretch>
        </p:blipFill>
        <p:spPr>
          <a:xfrm>
            <a:off x="7865000" y="3866600"/>
            <a:ext cx="1038600" cy="1038600"/>
          </a:xfrm>
          <a:prstGeom prst="rect">
            <a:avLst/>
          </a:prstGeom>
          <a:noFill/>
          <a:ln>
            <a:noFill/>
          </a:ln>
        </p:spPr>
      </p:pic>
      <p:sp>
        <p:nvSpPr>
          <p:cNvPr id="58" name="Google Shape;58;p13"/>
          <p:cNvSpPr txBox="1">
            <a:spLocks noGrp="1"/>
          </p:cNvSpPr>
          <p:nvPr>
            <p:ph type="subTitle" idx="1"/>
          </p:nvPr>
        </p:nvSpPr>
        <p:spPr>
          <a:xfrm>
            <a:off x="797275" y="2894575"/>
            <a:ext cx="4194600" cy="6570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94FF"/>
              </a:buClr>
              <a:buSzPts val="1900"/>
              <a:buFont typeface="Archivo"/>
              <a:buNone/>
              <a:defRPr sz="1900">
                <a:solidFill>
                  <a:srgbClr val="0094FF"/>
                </a:solidFill>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240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marL="914400" lvl="1"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marL="1371600" lvl="2"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marL="1828800" lvl="3"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marL="2286000" lvl="4"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marL="2743200" lvl="5"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marL="3200400" lvl="6"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marL="3657600" lvl="7"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marL="4114800" lvl="8" indent="-3175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Chain-Project/Project-Charter-And-Agreements/blob/master/Project-Charter/OpenChain-Charter-March2020.pdf"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openchainproject.org/news/2025/05/29/recording-sbom-2025-05-28" TargetMode="External"/><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hyperlink" Target="https://github.com/OpenChain-Project/Reference-Material/tree/master/OpenChain-Maturity-Models/OpenChain-Capability-Maturity-Model-ISO-IEC-5230-(OpenChain%202.1)-Version-1.0/en" TargetMode="External"/><Relationship Id="rId21" Type="http://schemas.openxmlformats.org/officeDocument/2006/relationships/image" Target="../media/image146.png"/><Relationship Id="rId7" Type="http://schemas.openxmlformats.org/officeDocument/2006/relationships/hyperlink" Target="https://openchainproject.org/news/2025/05/08/ai-work-group-2025-05-06" TargetMode="External"/><Relationship Id="rId12" Type="http://schemas.openxmlformats.org/officeDocument/2006/relationships/image" Target="../media/image137.png"/><Relationship Id="rId17" Type="http://schemas.openxmlformats.org/officeDocument/2006/relationships/image" Target="../media/image142.jpg"/><Relationship Id="rId25" Type="http://schemas.openxmlformats.org/officeDocument/2006/relationships/image" Target="../media/image150.png"/><Relationship Id="rId2" Type="http://schemas.openxmlformats.org/officeDocument/2006/relationships/hyperlink" Target="https://openchainproject.org/news/2025/05/15/monthly-2025-05-14" TargetMode="External"/><Relationship Id="rId16" Type="http://schemas.openxmlformats.org/officeDocument/2006/relationships/image" Target="../media/image141.png"/><Relationship Id="rId20" Type="http://schemas.openxmlformats.org/officeDocument/2006/relationships/image" Target="../media/image145.png"/><Relationship Id="rId1" Type="http://schemas.openxmlformats.org/officeDocument/2006/relationships/slideLayout" Target="../slideLayouts/slideLayout12.xml"/><Relationship Id="rId6" Type="http://schemas.openxmlformats.org/officeDocument/2006/relationships/hyperlink" Target="https://openchainproject.org/news/2025/05/09/openchain-telco-sbom-guide-version-1-1-now-available" TargetMode="External"/><Relationship Id="rId11" Type="http://schemas.openxmlformats.org/officeDocument/2006/relationships/hyperlink" Target="https://openchainproject.org/resources/faq#cra" TargetMode="External"/><Relationship Id="rId24" Type="http://schemas.openxmlformats.org/officeDocument/2006/relationships/image" Target="../media/image149.png"/><Relationship Id="rId5" Type="http://schemas.openxmlformats.org/officeDocument/2006/relationships/hyperlink" Target="https://github.com/OpenChain-Project/Reference-Material/tree/master/Open-Source-Policy-Templates/ISO-IEC-5230-(OpenChain%202.1)/en" TargetMode="External"/><Relationship Id="rId15" Type="http://schemas.openxmlformats.org/officeDocument/2006/relationships/image" Target="../media/image140.png"/><Relationship Id="rId23" Type="http://schemas.openxmlformats.org/officeDocument/2006/relationships/image" Target="../media/image148.png"/><Relationship Id="rId10" Type="http://schemas.openxmlformats.org/officeDocument/2006/relationships/hyperlink" Target="https://openchainproject.org/processes#process-for-developing-standards" TargetMode="External"/><Relationship Id="rId19" Type="http://schemas.openxmlformats.org/officeDocument/2006/relationships/image" Target="../media/image144.png"/><Relationship Id="rId4" Type="http://schemas.openxmlformats.org/officeDocument/2006/relationships/hyperlink" Target="https://github.com/OpenChain-Project/Reference-Material/tree/master/OpenChain-Explainers-For-Internal-Teams/en" TargetMode="External"/><Relationship Id="rId9" Type="http://schemas.openxmlformats.org/officeDocument/2006/relationships/hyperlink" Target="https://github.com/OpenChain-Project/Reference-Material" TargetMode="External"/><Relationship Id="rId14" Type="http://schemas.openxmlformats.org/officeDocument/2006/relationships/image" Target="../media/image139.png"/><Relationship Id="rId22" Type="http://schemas.openxmlformats.org/officeDocument/2006/relationships/image" Target="../media/image147.png"/></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6.png"/><Relationship Id="rId3"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44.png"/><Relationship Id="rId5" Type="http://schemas.openxmlformats.org/officeDocument/2006/relationships/image" Target="../media/image153.png"/><Relationship Id="rId15" Type="http://schemas.openxmlformats.org/officeDocument/2006/relationships/image" Target="../media/image150.png"/><Relationship Id="rId10" Type="http://schemas.openxmlformats.org/officeDocument/2006/relationships/image" Target="../media/image140.png"/><Relationship Id="rId4" Type="http://schemas.openxmlformats.org/officeDocument/2006/relationships/image" Target="../media/image152.png"/><Relationship Id="rId9" Type="http://schemas.openxmlformats.org/officeDocument/2006/relationships/image" Target="../media/image139.png"/><Relationship Id="rId14" Type="http://schemas.openxmlformats.org/officeDocument/2006/relationships/image" Target="../media/image149.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57.jpg"/><Relationship Id="rId5" Type="http://schemas.openxmlformats.org/officeDocument/2006/relationships/image" Target="../media/image156.png"/><Relationship Id="rId4" Type="http://schemas.openxmlformats.org/officeDocument/2006/relationships/image" Target="../media/image155.jpg"/></Relationships>
</file>

<file path=ppt/slides/_rels/slide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49.png"/><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9.svg"/></Relationships>
</file>

<file path=ppt/slides/_rels/slide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65.jpeg"/><Relationship Id="rId3" Type="http://schemas.openxmlformats.org/officeDocument/2006/relationships/hyperlink" Target="https://www.linkedin.com/in/chris-wood-phd-cissp-30222741/" TargetMode="External"/><Relationship Id="rId7" Type="http://schemas.openxmlformats.org/officeDocument/2006/relationships/hyperlink" Target="https://www.linkedin.com/in/marc-etienne-vargenau-b3814b55/"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64.jpeg"/><Relationship Id="rId5" Type="http://schemas.openxmlformats.org/officeDocument/2006/relationships/hyperlink" Target="https://www.linkedin.com/in/theipguru/" TargetMode="External"/><Relationship Id="rId4" Type="http://schemas.openxmlformats.org/officeDocument/2006/relationships/image" Target="../media/image163.jpeg"/><Relationship Id="rId9" Type="http://schemas.openxmlformats.org/officeDocument/2006/relationships/hyperlink" Target="https://openchainproject.org/processes#study-and-work-group"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71.png"/></Relationships>
</file>

<file path=ppt/slides/_rels/slide5.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69.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jpg"/><Relationship Id="rId19" Type="http://schemas.openxmlformats.org/officeDocument/2006/relationships/image" Target="../media/image3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jpg"/><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gif"/><Relationship Id="rId56" Type="http://schemas.openxmlformats.org/officeDocument/2006/relationships/image" Target="../media/image67.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2.png"/><Relationship Id="rId3" Type="http://schemas.openxmlformats.org/officeDocument/2006/relationships/image" Target="../media/image15.pn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hyperlink" Target="https://www.pwc.de/en/digitale-transformation/pwc-bitkom-study-open-source-monitor-2021.pdf" TargetMode="External"/><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2.jpg"/><Relationship Id="rId54" Type="http://schemas.openxmlformats.org/officeDocument/2006/relationships/image" Target="../media/image65.jp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2.png"/><Relationship Id="rId31" Type="http://schemas.openxmlformats.org/officeDocument/2006/relationships/image" Target="../media/image43.jp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png"/><Relationship Id="rId39" Type="http://schemas.openxmlformats.org/officeDocument/2006/relationships/image" Target="../media/image50.jpeg"/></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6.png"/><Relationship Id="rId7" Type="http://schemas.openxmlformats.org/officeDocument/2006/relationships/image" Target="../media/image171.png"/><Relationship Id="rId2"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 Id="rId5" Type="http://schemas.openxmlformats.org/officeDocument/2006/relationships/image" Target="../media/image196.png"/><Relationship Id="rId4" Type="http://schemas.openxmlformats.org/officeDocument/2006/relationships/image" Target="../media/image195.png"/></Relationships>
</file>

<file path=ppt/slides/_rels/slide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jpg"/><Relationship Id="rId34" Type="http://schemas.openxmlformats.org/officeDocument/2006/relationships/image" Target="../media/image111.png"/><Relationship Id="rId42" Type="http://schemas.openxmlformats.org/officeDocument/2006/relationships/image" Target="../media/image119.png"/><Relationship Id="rId7" Type="http://schemas.openxmlformats.org/officeDocument/2006/relationships/image" Target="../media/image84.png"/><Relationship Id="rId2" Type="http://schemas.openxmlformats.org/officeDocument/2006/relationships/notesSlide" Target="../notesSlides/notesSlide2.xml"/><Relationship Id="rId16" Type="http://schemas.openxmlformats.org/officeDocument/2006/relationships/image" Target="../media/image93.png"/><Relationship Id="rId20" Type="http://schemas.openxmlformats.org/officeDocument/2006/relationships/image" Target="../media/image97.jpg"/><Relationship Id="rId29" Type="http://schemas.openxmlformats.org/officeDocument/2006/relationships/image" Target="../media/image106.png"/><Relationship Id="rId41"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10" Type="http://schemas.openxmlformats.org/officeDocument/2006/relationships/image" Target="../media/image87.jp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8" Type="http://schemas.openxmlformats.org/officeDocument/2006/relationships/image" Target="../media/image85.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docs.google.com/document/d/1XHztgMALwnu2D02bmWYyXeW3wE_Jw199/edit#heading=h.x3i92tls8ml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4.jpg"/><Relationship Id="rId5" Type="http://schemas.openxmlformats.org/officeDocument/2006/relationships/image" Target="../media/image203.jpg"/><Relationship Id="rId4" Type="http://schemas.openxmlformats.org/officeDocument/2006/relationships/image" Target="../media/image202.png"/></Relationships>
</file>

<file path=ppt/slides/_rels/slide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openchainproject.org/featured/2025/05/09/openchain-telco-sbom-guide-version-1-1-now-availabl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8.jpg"/><Relationship Id="rId5" Type="http://schemas.openxmlformats.org/officeDocument/2006/relationships/image" Target="../media/image207.png"/><Relationship Id="rId4" Type="http://schemas.openxmlformats.org/officeDocument/2006/relationships/hyperlink" Target="https://github.com/OpenChain-Project/SBOM-sg/blob/main/Cross-Industry-SBOM-Quality-Guide/en/Cross-Industry-SBOM-Quality-Guide.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OpenChain-Project/License-Compliance-Specification/blob/master/ISO-5230-2020/en/ISO-5230-2020.md"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3.jpeg"/><Relationship Id="rId5" Type="http://schemas.openxmlformats.org/officeDocument/2006/relationships/hyperlink" Target="https://github.com/OpenChain-Project/License-Compliance-Specification/issues?q=is%3Aissue+is%3Aclosed" TargetMode="External"/><Relationship Id="rId4" Type="http://schemas.openxmlformats.org/officeDocument/2006/relationships/hyperlink" Target="https://github.com/OpenChain-Project/License-Compliance-Specification/blob/master/3.0/en/openchain-license-compliance-3.0.m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3.png"/></Relationships>
</file>

<file path=ppt/slides/_rels/slide8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5.png"/></Relationships>
</file>

<file path=ppt/slides/_rels/slide8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7.png"/></Relationships>
</file>

<file path=ppt/slides/_rels/slide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19.png"/></Relationships>
</file>

<file path=ppt/slides/_rels/slide8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1.png"/></Relationships>
</file>

<file path=ppt/slides/_rels/slide88.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OpenChain-Project/Security-Assurance-Specification/blob/main/Security-Assurance-Specification/ISO-18974/en/ISO-18974.md"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63.jpeg"/><Relationship Id="rId5" Type="http://schemas.openxmlformats.org/officeDocument/2006/relationships/hyperlink" Target="https://github.com/OpenChain-Project/Security-Assurance-Specification/issues?q=is%3Aissue+is%3Aclosed" TargetMode="External"/><Relationship Id="rId4" Type="http://schemas.openxmlformats.org/officeDocument/2006/relationships/hyperlink" Target="https://github.com/OpenChain-Project/Security-Assurance-Specification/blob/main/Security-Assurance-Specification/2.0/en/openchain-security-specification-2.0.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3.png"/></Relationships>
</file>

<file path=ppt/slides/_rels/slide9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5.png"/></Relationships>
</file>

<file path=ppt/slides/_rels/slide9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7.png"/></Relationships>
</file>

<file path=ppt/slides/_rels/slide9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63.jpeg"/><Relationship Id="rId4" Type="http://schemas.openxmlformats.org/officeDocument/2006/relationships/image" Target="../media/image2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OpenChain Project</a:t>
            </a:r>
          </a:p>
        </p:txBody>
      </p:sp>
      <p:sp>
        <p:nvSpPr>
          <p:cNvPr id="3" name="Subtitle 2">
            <a:extLst>
              <a:ext uri="{FF2B5EF4-FFF2-40B4-BE49-F238E27FC236}">
                <a16:creationId xmlns:a16="http://schemas.microsoft.com/office/drawing/2014/main" id="{57ADAC6C-A094-DE2D-4340-F79823009CC6}"/>
              </a:ext>
            </a:extLst>
          </p:cNvPr>
          <p:cNvSpPr>
            <a:spLocks noGrp="1"/>
          </p:cNvSpPr>
          <p:nvPr>
            <p:ph type="subTitle" idx="1"/>
          </p:nvPr>
        </p:nvSpPr>
        <p:spPr/>
        <p:txBody>
          <a:bodyPr>
            <a:normAutofit fontScale="92500" lnSpcReduction="20000"/>
          </a:bodyPr>
          <a:lstStyle/>
          <a:p>
            <a:r>
              <a:rPr lang="en-US" dirty="0"/>
              <a:t>Understanding How We Build A More Trusted Open Source Supply Chain</a:t>
            </a:r>
          </a:p>
        </p:txBody>
      </p:sp>
    </p:spTree>
    <p:extLst>
      <p:ext uri="{BB962C8B-B14F-4D97-AF65-F5344CB8AC3E}">
        <p14:creationId xmlns:p14="http://schemas.microsoft.com/office/powerpoint/2010/main" val="43580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0298-AFB9-B250-4068-176DAA305CD7}"/>
              </a:ext>
            </a:extLst>
          </p:cNvPr>
          <p:cNvSpPr>
            <a:spLocks noGrp="1"/>
          </p:cNvSpPr>
          <p:nvPr>
            <p:ph type="title"/>
          </p:nvPr>
        </p:nvSpPr>
        <p:spPr/>
        <p:txBody>
          <a:bodyPr>
            <a:normAutofit fontScale="90000"/>
          </a:bodyPr>
          <a:lstStyle/>
          <a:p>
            <a:r>
              <a:rPr lang="en-JP" dirty="0"/>
              <a:t>The Value of O</a:t>
            </a:r>
            <a:r>
              <a:rPr lang="en-US" dirty="0"/>
              <a:t>p</a:t>
            </a:r>
            <a:r>
              <a:rPr lang="en-JP" dirty="0"/>
              <a:t>en Source Software</a:t>
            </a:r>
          </a:p>
        </p:txBody>
      </p:sp>
      <p:sp>
        <p:nvSpPr>
          <p:cNvPr id="3" name="Text Placeholder 2">
            <a:extLst>
              <a:ext uri="{FF2B5EF4-FFF2-40B4-BE49-F238E27FC236}">
                <a16:creationId xmlns:a16="http://schemas.microsoft.com/office/drawing/2014/main" id="{0311ED22-8FCC-2003-287D-8A2CD35C4140}"/>
              </a:ext>
            </a:extLst>
          </p:cNvPr>
          <p:cNvSpPr>
            <a:spLocks noGrp="1"/>
          </p:cNvSpPr>
          <p:nvPr>
            <p:ph type="body" idx="1"/>
          </p:nvPr>
        </p:nvSpPr>
        <p:spPr/>
        <p:txBody>
          <a:bodyPr/>
          <a:lstStyle/>
          <a:p>
            <a:r>
              <a:rPr lang="en-US" dirty="0"/>
              <a:t>The supply-side value of widely-used OSS is $4.15 billion</a:t>
            </a:r>
          </a:p>
          <a:p>
            <a:endParaRPr lang="en-US" dirty="0"/>
          </a:p>
          <a:p>
            <a:r>
              <a:rPr lang="en-US" dirty="0"/>
              <a:t>The demand-side value is $8.8 trillion. </a:t>
            </a:r>
          </a:p>
          <a:p>
            <a:endParaRPr lang="en-US" dirty="0"/>
          </a:p>
          <a:p>
            <a:r>
              <a:rPr lang="en-US" dirty="0"/>
              <a:t>Companies would need to spend 3.5 times more on software if OSS did not exist.</a:t>
            </a:r>
            <a:endParaRPr lang="en-JP" dirty="0"/>
          </a:p>
        </p:txBody>
      </p:sp>
      <p:pic>
        <p:nvPicPr>
          <p:cNvPr id="7" name="Picture 6" descr="A logo with text on it&#10;&#10;AI-generated content may be incorrect.">
            <a:extLst>
              <a:ext uri="{FF2B5EF4-FFF2-40B4-BE49-F238E27FC236}">
                <a16:creationId xmlns:a16="http://schemas.microsoft.com/office/drawing/2014/main" id="{C3F6B032-1D4C-3886-02E9-8FC681963456}"/>
              </a:ext>
            </a:extLst>
          </p:cNvPr>
          <p:cNvPicPr>
            <a:picLocks noChangeAspect="1"/>
          </p:cNvPicPr>
          <p:nvPr/>
        </p:nvPicPr>
        <p:blipFill>
          <a:blip r:embed="rId2"/>
          <a:stretch>
            <a:fillRect/>
          </a:stretch>
        </p:blipFill>
        <p:spPr>
          <a:xfrm>
            <a:off x="5469165" y="3321359"/>
            <a:ext cx="3696607" cy="1843913"/>
          </a:xfrm>
          <a:prstGeom prst="rect">
            <a:avLst/>
          </a:prstGeom>
        </p:spPr>
      </p:pic>
      <p:pic>
        <p:nvPicPr>
          <p:cNvPr id="10" name="Picture 9">
            <a:extLst>
              <a:ext uri="{FF2B5EF4-FFF2-40B4-BE49-F238E27FC236}">
                <a16:creationId xmlns:a16="http://schemas.microsoft.com/office/drawing/2014/main" id="{872A44ED-0F8E-03A4-BDF0-C5833102039F}"/>
              </a:ext>
            </a:extLst>
          </p:cNvPr>
          <p:cNvPicPr>
            <a:picLocks noChangeAspect="1"/>
          </p:cNvPicPr>
          <p:nvPr/>
        </p:nvPicPr>
        <p:blipFill>
          <a:blip r:embed="rId3"/>
          <a:srcRect/>
          <a:stretch/>
        </p:blipFill>
        <p:spPr>
          <a:xfrm>
            <a:off x="7684407" y="0"/>
            <a:ext cx="1459593" cy="1459593"/>
          </a:xfrm>
          <a:prstGeom prst="rect">
            <a:avLst/>
          </a:prstGeom>
        </p:spPr>
      </p:pic>
    </p:spTree>
    <p:extLst>
      <p:ext uri="{BB962C8B-B14F-4D97-AF65-F5344CB8AC3E}">
        <p14:creationId xmlns:p14="http://schemas.microsoft.com/office/powerpoint/2010/main" val="22393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7" name="TextBox 6">
            <a:extLst>
              <a:ext uri="{FF2B5EF4-FFF2-40B4-BE49-F238E27FC236}">
                <a16:creationId xmlns:a16="http://schemas.microsoft.com/office/drawing/2014/main" id="{698B03F9-9D0E-AADB-7394-AE33EA322ABC}"/>
              </a:ext>
            </a:extLst>
          </p:cNvPr>
          <p:cNvSpPr txBox="1"/>
          <p:nvPr/>
        </p:nvSpPr>
        <p:spPr>
          <a:xfrm>
            <a:off x="4086515" y="4747517"/>
            <a:ext cx="3481156" cy="253916"/>
          </a:xfrm>
          <a:prstGeom prst="rect">
            <a:avLst/>
          </a:prstGeom>
          <a:noFill/>
        </p:spPr>
        <p:txBody>
          <a:bodyPr wrap="square" rtlCol="0">
            <a:spAutoFit/>
          </a:bodyPr>
          <a:lstStyle/>
          <a:p>
            <a:pPr algn="r"/>
            <a:r>
              <a:rPr lang="en-US" sz="1050" dirty="0">
                <a:solidFill>
                  <a:schemeClr val="tx1"/>
                </a:solidFill>
              </a:rPr>
              <a:t>Synopsys Open Source Trends OSSRA Report 2022</a:t>
            </a:r>
            <a:endParaRPr lang="en-JP" sz="1050" dirty="0">
              <a:solidFill>
                <a:schemeClr val="tx1"/>
              </a:solidFill>
            </a:endParaRPr>
          </a:p>
        </p:txBody>
      </p:sp>
      <p:sp>
        <p:nvSpPr>
          <p:cNvPr id="9" name="Title 8">
            <a:extLst>
              <a:ext uri="{FF2B5EF4-FFF2-40B4-BE49-F238E27FC236}">
                <a16:creationId xmlns:a16="http://schemas.microsoft.com/office/drawing/2014/main" id="{7F366851-B82C-7386-43F1-998B9ACB8C5B}"/>
              </a:ext>
            </a:extLst>
          </p:cNvPr>
          <p:cNvSpPr>
            <a:spLocks noGrp="1"/>
          </p:cNvSpPr>
          <p:nvPr>
            <p:ph type="title"/>
          </p:nvPr>
        </p:nvSpPr>
        <p:spPr/>
        <p:txBody>
          <a:bodyPr>
            <a:normAutofit fontScale="90000"/>
          </a:bodyPr>
          <a:lstStyle/>
          <a:p>
            <a:r>
              <a:rPr lang="en-US" dirty="0"/>
              <a:t>Global Codebase Statistics</a:t>
            </a:r>
            <a:endParaRPr lang="en-JP" dirty="0"/>
          </a:p>
        </p:txBody>
      </p:sp>
      <p:sp>
        <p:nvSpPr>
          <p:cNvPr id="11" name="Text Placeholder 10">
            <a:extLst>
              <a:ext uri="{FF2B5EF4-FFF2-40B4-BE49-F238E27FC236}">
                <a16:creationId xmlns:a16="http://schemas.microsoft.com/office/drawing/2014/main" id="{B243E98C-BFBC-3D62-DC05-305E81635112}"/>
              </a:ext>
            </a:extLst>
          </p:cNvPr>
          <p:cNvSpPr>
            <a:spLocks noGrp="1"/>
          </p:cNvSpPr>
          <p:nvPr>
            <p:ph type="body" idx="1"/>
          </p:nvPr>
        </p:nvSpPr>
        <p:spPr/>
        <p:txBody>
          <a:bodyPr>
            <a:normAutofit/>
          </a:bodyPr>
          <a:lstStyle/>
          <a:p>
            <a:r>
              <a:rPr lang="en-US" sz="2400" dirty="0"/>
              <a:t>Over 93% use open source</a:t>
            </a:r>
          </a:p>
          <a:p>
            <a:endParaRPr lang="en-US" sz="2400" dirty="0"/>
          </a:p>
          <a:p>
            <a:r>
              <a:rPr lang="en-US" sz="2400" dirty="0"/>
              <a:t>53% have license compliance issues</a:t>
            </a:r>
          </a:p>
          <a:p>
            <a:endParaRPr lang="en-US" sz="2400" dirty="0"/>
          </a:p>
          <a:p>
            <a:r>
              <a:rPr lang="en-US" sz="2400" dirty="0"/>
              <a:t>81% have security issues</a:t>
            </a:r>
          </a:p>
        </p:txBody>
      </p:sp>
      <p:pic>
        <p:nvPicPr>
          <p:cNvPr id="16" name="Picture 15" descr="A qr code with black squares&#10;&#10;AI-generated content may be incorrect.">
            <a:extLst>
              <a:ext uri="{FF2B5EF4-FFF2-40B4-BE49-F238E27FC236}">
                <a16:creationId xmlns:a16="http://schemas.microsoft.com/office/drawing/2014/main" id="{1156B377-ACE2-3120-417D-C5BEDC166062}"/>
              </a:ext>
            </a:extLst>
          </p:cNvPr>
          <p:cNvPicPr>
            <a:picLocks noChangeAspect="1"/>
          </p:cNvPicPr>
          <p:nvPr/>
        </p:nvPicPr>
        <p:blipFill>
          <a:blip r:embed="rId3"/>
          <a:stretch>
            <a:fillRect/>
          </a:stretch>
        </p:blipFill>
        <p:spPr>
          <a:xfrm>
            <a:off x="7567671" y="3556000"/>
            <a:ext cx="1587500" cy="1587500"/>
          </a:xfrm>
          <a:prstGeom prst="rect">
            <a:avLst/>
          </a:prstGeom>
        </p:spPr>
      </p:pic>
    </p:spTree>
    <p:extLst>
      <p:ext uri="{BB962C8B-B14F-4D97-AF65-F5344CB8AC3E}">
        <p14:creationId xmlns:p14="http://schemas.microsoft.com/office/powerpoint/2010/main" val="283665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D795-9CA8-37A7-09E7-998C95CF4671}"/>
              </a:ext>
            </a:extLst>
          </p:cNvPr>
          <p:cNvSpPr>
            <a:spLocks noGrp="1"/>
          </p:cNvSpPr>
          <p:nvPr>
            <p:ph type="title"/>
          </p:nvPr>
        </p:nvSpPr>
        <p:spPr/>
        <p:txBody>
          <a:bodyPr>
            <a:normAutofit fontScale="90000"/>
          </a:bodyPr>
          <a:lstStyle/>
          <a:p>
            <a:r>
              <a:rPr lang="en-JP" dirty="0"/>
              <a:t>So, Inevitably…</a:t>
            </a:r>
          </a:p>
        </p:txBody>
      </p:sp>
      <p:pic>
        <p:nvPicPr>
          <p:cNvPr id="5" name="Picture 4" descr="A screenshot of a computer&#10;&#10;AI-generated content may be incorrect.">
            <a:extLst>
              <a:ext uri="{FF2B5EF4-FFF2-40B4-BE49-F238E27FC236}">
                <a16:creationId xmlns:a16="http://schemas.microsoft.com/office/drawing/2014/main" id="{61DA055F-7217-28CF-3271-2A49B55D22C0}"/>
              </a:ext>
            </a:extLst>
          </p:cNvPr>
          <p:cNvPicPr>
            <a:picLocks noChangeAspect="1"/>
          </p:cNvPicPr>
          <p:nvPr/>
        </p:nvPicPr>
        <p:blipFill>
          <a:blip r:embed="rId2"/>
          <a:stretch>
            <a:fillRect/>
          </a:stretch>
        </p:blipFill>
        <p:spPr>
          <a:xfrm>
            <a:off x="2125401" y="2624799"/>
            <a:ext cx="4316735" cy="2445603"/>
          </a:xfrm>
          <a:prstGeom prst="rect">
            <a:avLst/>
          </a:prstGeom>
          <a:effectLst>
            <a:outerShdw blurRad="63500" sx="102000" sy="102000" algn="ctr" rotWithShape="0">
              <a:prstClr val="black">
                <a:alpha val="40000"/>
              </a:prstClr>
            </a:outerShdw>
          </a:effectLst>
        </p:spPr>
      </p:pic>
      <p:pic>
        <p:nvPicPr>
          <p:cNvPr id="7" name="Picture 6" descr="A person sitting on a chair with a computer&#10;&#10;AI-generated content may be incorrect.">
            <a:extLst>
              <a:ext uri="{FF2B5EF4-FFF2-40B4-BE49-F238E27FC236}">
                <a16:creationId xmlns:a16="http://schemas.microsoft.com/office/drawing/2014/main" id="{0BB43805-539F-AD73-46AC-A7985F056638}"/>
              </a:ext>
            </a:extLst>
          </p:cNvPr>
          <p:cNvPicPr>
            <a:picLocks noChangeAspect="1"/>
          </p:cNvPicPr>
          <p:nvPr/>
        </p:nvPicPr>
        <p:blipFill>
          <a:blip r:embed="rId3"/>
          <a:stretch>
            <a:fillRect/>
          </a:stretch>
        </p:blipFill>
        <p:spPr>
          <a:xfrm>
            <a:off x="6518336" y="25801"/>
            <a:ext cx="2625664" cy="3821800"/>
          </a:xfrm>
          <a:prstGeom prst="rect">
            <a:avLst/>
          </a:prstGeom>
          <a:effectLst>
            <a:outerShdw blurRad="63500" sx="102000" sy="102000" algn="ctr" rotWithShape="0">
              <a:prstClr val="black">
                <a:alpha val="40000"/>
              </a:prstClr>
            </a:outerShdw>
          </a:effectLst>
        </p:spPr>
      </p:pic>
      <p:pic>
        <p:nvPicPr>
          <p:cNvPr id="9" name="Picture 8" descr="A screenshot of a project&#10;&#10;AI-generated content may be incorrect.">
            <a:extLst>
              <a:ext uri="{FF2B5EF4-FFF2-40B4-BE49-F238E27FC236}">
                <a16:creationId xmlns:a16="http://schemas.microsoft.com/office/drawing/2014/main" id="{11204062-5E04-0442-069D-CA255CA447F8}"/>
              </a:ext>
            </a:extLst>
          </p:cNvPr>
          <p:cNvPicPr>
            <a:picLocks noChangeAspect="1"/>
          </p:cNvPicPr>
          <p:nvPr/>
        </p:nvPicPr>
        <p:blipFill>
          <a:blip r:embed="rId4"/>
          <a:stretch>
            <a:fillRect/>
          </a:stretch>
        </p:blipFill>
        <p:spPr>
          <a:xfrm>
            <a:off x="1" y="1199504"/>
            <a:ext cx="6442136" cy="13304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302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CAE7A-964E-D700-97E7-F57D0588D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B0B92-90CC-2CB4-D515-C307B7408023}"/>
              </a:ext>
            </a:extLst>
          </p:cNvPr>
          <p:cNvSpPr>
            <a:spLocks noGrp="1"/>
          </p:cNvSpPr>
          <p:nvPr>
            <p:ph type="ctrTitle"/>
          </p:nvPr>
        </p:nvSpPr>
        <p:spPr>
          <a:xfrm>
            <a:off x="598100" y="1226378"/>
            <a:ext cx="6378700" cy="1894500"/>
          </a:xfrm>
        </p:spPr>
        <p:txBody>
          <a:bodyPr>
            <a:normAutofit fontScale="90000"/>
          </a:bodyPr>
          <a:lstStyle/>
          <a:p>
            <a:r>
              <a:rPr lang="en-US" dirty="0"/>
              <a:t>We Needed To Improve Trust In The Supply Chain</a:t>
            </a:r>
          </a:p>
        </p:txBody>
      </p:sp>
    </p:spTree>
    <p:extLst>
      <p:ext uri="{BB962C8B-B14F-4D97-AF65-F5344CB8AC3E}">
        <p14:creationId xmlns:p14="http://schemas.microsoft.com/office/powerpoint/2010/main" val="15391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837B-DC9E-379D-98D3-A700D8699E79}"/>
              </a:ext>
            </a:extLst>
          </p:cNvPr>
          <p:cNvSpPr>
            <a:spLocks noGrp="1"/>
          </p:cNvSpPr>
          <p:nvPr>
            <p:ph type="title"/>
          </p:nvPr>
        </p:nvSpPr>
        <p:spPr/>
        <p:txBody>
          <a:bodyPr>
            <a:normAutofit fontScale="90000"/>
          </a:bodyPr>
          <a:lstStyle/>
          <a:p>
            <a:r>
              <a:rPr lang="en-JP" dirty="0"/>
              <a:t>Projects Working On This Emerged…</a:t>
            </a:r>
          </a:p>
        </p:txBody>
      </p:sp>
      <p:pic>
        <p:nvPicPr>
          <p:cNvPr id="5" name="Graphic 4">
            <a:extLst>
              <a:ext uri="{FF2B5EF4-FFF2-40B4-BE49-F238E27FC236}">
                <a16:creationId xmlns:a16="http://schemas.microsoft.com/office/drawing/2014/main" id="{608BF452-E2D5-D280-F3BD-2DE03C291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533" y="2122564"/>
            <a:ext cx="3363136" cy="898372"/>
          </a:xfrm>
          <a:prstGeom prst="rect">
            <a:avLst/>
          </a:prstGeom>
        </p:spPr>
      </p:pic>
      <p:pic>
        <p:nvPicPr>
          <p:cNvPr id="7" name="Picture 6" descr="A logo with blue and orange circles&#10;&#10;AI-generated content may be incorrect.">
            <a:extLst>
              <a:ext uri="{FF2B5EF4-FFF2-40B4-BE49-F238E27FC236}">
                <a16:creationId xmlns:a16="http://schemas.microsoft.com/office/drawing/2014/main" id="{7D494920-D0DA-72F3-DED3-F2BE9AED57E3}"/>
              </a:ext>
            </a:extLst>
          </p:cNvPr>
          <p:cNvPicPr>
            <a:picLocks noChangeAspect="1"/>
          </p:cNvPicPr>
          <p:nvPr/>
        </p:nvPicPr>
        <p:blipFill>
          <a:blip r:embed="rId4"/>
          <a:stretch>
            <a:fillRect/>
          </a:stretch>
        </p:blipFill>
        <p:spPr>
          <a:xfrm>
            <a:off x="5053332" y="1628275"/>
            <a:ext cx="2942825" cy="1684348"/>
          </a:xfrm>
          <a:prstGeom prst="rect">
            <a:avLst/>
          </a:prstGeom>
        </p:spPr>
      </p:pic>
      <p:sp>
        <p:nvSpPr>
          <p:cNvPr id="10" name="TextBox 9">
            <a:extLst>
              <a:ext uri="{FF2B5EF4-FFF2-40B4-BE49-F238E27FC236}">
                <a16:creationId xmlns:a16="http://schemas.microsoft.com/office/drawing/2014/main" id="{05A0E9C2-50D8-1DCF-CB02-BD8E25BD7521}"/>
              </a:ext>
            </a:extLst>
          </p:cNvPr>
          <p:cNvSpPr txBox="1"/>
          <p:nvPr/>
        </p:nvSpPr>
        <p:spPr>
          <a:xfrm>
            <a:off x="1710031" y="3615320"/>
            <a:ext cx="1398140" cy="307777"/>
          </a:xfrm>
          <a:prstGeom prst="rect">
            <a:avLst/>
          </a:prstGeom>
          <a:noFill/>
        </p:spPr>
        <p:txBody>
          <a:bodyPr wrap="none" rtlCol="0">
            <a:spAutoFit/>
          </a:bodyPr>
          <a:lstStyle/>
          <a:p>
            <a:r>
              <a:rPr lang="en-JP" dirty="0"/>
              <a:t>2010 onward…</a:t>
            </a:r>
          </a:p>
        </p:txBody>
      </p:sp>
      <p:sp>
        <p:nvSpPr>
          <p:cNvPr id="11" name="TextBox 10">
            <a:extLst>
              <a:ext uri="{FF2B5EF4-FFF2-40B4-BE49-F238E27FC236}">
                <a16:creationId xmlns:a16="http://schemas.microsoft.com/office/drawing/2014/main" id="{18AF2BB1-B26D-842A-C6DA-418B94701D71}"/>
              </a:ext>
            </a:extLst>
          </p:cNvPr>
          <p:cNvSpPr txBox="1"/>
          <p:nvPr/>
        </p:nvSpPr>
        <p:spPr>
          <a:xfrm>
            <a:off x="5825674" y="3615319"/>
            <a:ext cx="1398140" cy="307777"/>
          </a:xfrm>
          <a:prstGeom prst="rect">
            <a:avLst/>
          </a:prstGeom>
          <a:noFill/>
        </p:spPr>
        <p:txBody>
          <a:bodyPr wrap="none" rtlCol="0">
            <a:spAutoFit/>
          </a:bodyPr>
          <a:lstStyle/>
          <a:p>
            <a:r>
              <a:rPr lang="en-JP" dirty="0"/>
              <a:t>2015 onward…</a:t>
            </a:r>
          </a:p>
        </p:txBody>
      </p:sp>
    </p:spTree>
    <p:extLst>
      <p:ext uri="{BB962C8B-B14F-4D97-AF65-F5344CB8AC3E}">
        <p14:creationId xmlns:p14="http://schemas.microsoft.com/office/powerpoint/2010/main" val="227841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What is the </a:t>
            </a:r>
            <a:br>
              <a:rPr lang="en-US" dirty="0"/>
            </a:br>
            <a:r>
              <a:rPr lang="en-US" dirty="0"/>
              <a:t>Supply Chain?</a:t>
            </a:r>
          </a:p>
        </p:txBody>
      </p:sp>
    </p:spTree>
    <p:extLst>
      <p:ext uri="{BB962C8B-B14F-4D97-AF65-F5344CB8AC3E}">
        <p14:creationId xmlns:p14="http://schemas.microsoft.com/office/powerpoint/2010/main" val="72395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EACAEB4-0324-B13C-C6CD-FF78AC789E8B}"/>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74E19C26-B6FF-00FC-54E7-D3994FDDD0C5}"/>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4CC6A42-228F-87A8-237E-0CC0E97244DF}"/>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C01AA-4BAD-09FC-A856-E161922BAFA7}"/>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DD3CEE3-A9B1-E42D-BDB7-2E52EE1FA14E}"/>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AD547C-439C-8A9D-118A-93B6543445A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7AD2868-F1E9-D375-BED7-1630DED7BA3C}"/>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C3E817F-D218-A75B-AA24-C441DE0F5AD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F96C99B-C52A-4539-DB22-2E12D3F8865F}"/>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9225ABD-9F3F-E0F1-3CF5-49FA508C49D3}"/>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1BA710-BEF7-CD5F-7232-B92666264FD1}"/>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4BE20B-0388-BE8C-7D4C-7784A6EC0EFE}"/>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663367-9017-F756-58FD-1D9D0A11518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AEFF9E-3D8B-85CB-2F09-741381EC1C2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F7AEE-F2CB-C6A0-7FAF-C7E379D6C1A7}"/>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7435A-56C9-6183-2AE4-6FD8FA39CBFE}"/>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360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DBBA-51AE-DA3D-AB0B-2FBD464F44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4390C2C-D874-A7E6-6771-99CB84F972FC}"/>
              </a:ext>
            </a:extLst>
          </p:cNvPr>
          <p:cNvGrpSpPr/>
          <p:nvPr/>
        </p:nvGrpSpPr>
        <p:grpSpPr>
          <a:xfrm>
            <a:off x="1594184" y="-923103"/>
            <a:ext cx="6675521" cy="6521798"/>
            <a:chOff x="3168316" y="1281810"/>
            <a:chExt cx="3120187" cy="3451690"/>
          </a:xfrm>
        </p:grpSpPr>
        <p:cxnSp>
          <p:nvCxnSpPr>
            <p:cNvPr id="10" name="Straight Arrow Connector 9">
              <a:extLst>
                <a:ext uri="{FF2B5EF4-FFF2-40B4-BE49-F238E27FC236}">
                  <a16:creationId xmlns:a16="http://schemas.microsoft.com/office/drawing/2014/main" id="{A0A6BE85-87CA-1ED6-6FCC-41B9C3FC80D2}"/>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C9284821-9467-EF40-A6ED-706B316C623E}"/>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541C4EB-F46E-904F-9DC1-70C182EEBEAB}"/>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0FBAC19-125D-4D7B-C572-0B240672CCCA}"/>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6EA7C246-E131-3D03-1549-180CAEBE283E}"/>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F81D0-184D-0821-4A6D-788011C4697B}"/>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A97C89-38E3-D157-4B7E-7C41AA875DDE}"/>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5E8B8C7-6364-82E9-D77A-CBE8546BF425}"/>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73A4CC4-6FC4-02C0-9D26-E2685C4C399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68FC4F-806D-5265-EC16-583777EB073C}"/>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C4C3C6F-5180-63DD-6663-A702E5F74BD5}"/>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DE1AB1-E107-BEDD-8F88-26BD31E8E036}"/>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425674-7B07-131F-CD9A-E4DF614A0404}"/>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DE1658-CA8D-5E8C-CAE6-51F70033637F}"/>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6E80CD-AFEA-BCEF-BB81-5AD66CCB4298}"/>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667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783C0-0BAB-85CC-6C9B-C02E8E004D1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CBD2E6C3-EF18-D5C5-4FA9-F58FF25938A3}"/>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2B921CDF-80A7-95EB-DD74-5B2F32FB1633}"/>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6A7E0AF1-C22B-679E-0975-CE14BCCA9242}"/>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400745-19D0-1461-1958-A18DA76CC0B4}"/>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9F3055-9D46-D4FE-11EC-57E45B107512}"/>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30E3371-332A-5D79-B1E2-A9F9F1886E31}"/>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C2A8837-5566-D31A-8D37-9554220A05B2}"/>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A30E1BC-C31B-A172-2809-7C694844FAA4}"/>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96CCBEA-CA0E-8E89-75FB-45C9A14AE3A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FA4AA60-4B99-8A69-1F0D-856EC67AFAF8}"/>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9E685-7191-94A3-BB5E-11465CD0128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7CDC92-26B0-4E32-1C6C-479CA7C3DD1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F9BA1-8955-A17F-E0BD-67CF27E0DB77}"/>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3FF0AE-EA82-044C-F0DD-0FD1658C503C}"/>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0CFDE6-A7F2-F66D-94A1-B727447763D2}"/>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39FC2C-DF9A-5BC1-B652-7BE9F9B374B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478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84E8F-6C0B-8AA2-6C8D-935456E9CD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D1A89EA-272D-D86F-E567-6C4C0C6C5D8D}"/>
              </a:ext>
            </a:extLst>
          </p:cNvPr>
          <p:cNvGrpSpPr/>
          <p:nvPr/>
        </p:nvGrpSpPr>
        <p:grpSpPr>
          <a:xfrm>
            <a:off x="2818932" y="-5352864"/>
            <a:ext cx="13416748" cy="12363264"/>
            <a:chOff x="3168316" y="1281810"/>
            <a:chExt cx="3120187" cy="3451690"/>
          </a:xfrm>
        </p:grpSpPr>
        <p:cxnSp>
          <p:nvCxnSpPr>
            <p:cNvPr id="10" name="Straight Arrow Connector 9">
              <a:extLst>
                <a:ext uri="{FF2B5EF4-FFF2-40B4-BE49-F238E27FC236}">
                  <a16:creationId xmlns:a16="http://schemas.microsoft.com/office/drawing/2014/main" id="{A909ECA2-2144-12F8-BB4A-143411A69B1F}"/>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AE8C23D7-EEA2-2457-F28F-8FDB558645CD}"/>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114FAD1-B7D9-AFDF-B3B6-3A30070B209F}"/>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20DD977-C63C-A0C9-6B71-34111E9497F6}"/>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E9F78B6-8C86-5C60-79DD-E8DC744174DA}"/>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30825BD-572A-BAB9-894F-8C34DD78BFDA}"/>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9D6B64-7D59-F219-A598-72F5BF9B23C5}"/>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FC7DB4-BA29-05C6-7FED-527ED06DFB73}"/>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4DED3D3-E664-927D-4B20-DE76C003503D}"/>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99E0F6-4147-7136-3C09-73DDB6B8D990}"/>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5622AB-18E3-45C8-9817-C2FD1A9D565C}"/>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970E075-5EBE-8BAC-9C94-DB39248A7020}"/>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614BE5-1FAE-DFDB-7E51-7D963600110A}"/>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91D9DB-94FD-C83B-1CF2-90AC2C55B10A}"/>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062E67-13B9-8BF3-3EEB-3903B3666AD9}"/>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Rounded Rectangle 1">
            <a:extLst>
              <a:ext uri="{FF2B5EF4-FFF2-40B4-BE49-F238E27FC236}">
                <a16:creationId xmlns:a16="http://schemas.microsoft.com/office/drawing/2014/main" id="{C0450DA2-5346-3EBD-AFC6-BC5605AB867A}"/>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69E788D0-C0C8-782C-1D8B-7BB934D92F7B}"/>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639D4BF-7C46-4E65-3784-F3260E19680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1595AA0A-2678-A7CC-3543-6BEF9838276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980F1E4-C955-DA7C-8123-1255A5CFB68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41F30C9-3EB5-1DCC-FFB1-699A8ADE0520}"/>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A2B74B9-E101-29B0-54FB-8D30381F3C4D}"/>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A96143A4-A7FB-CE17-7C9A-D8FCD4E8916E}"/>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769A2B-5D67-5CBA-F5AB-6513FDD58EFE}"/>
              </a:ext>
            </a:extLst>
          </p:cNvPr>
          <p:cNvCxnSpPr>
            <a:stCxn id="25" idx="0"/>
            <a:endCxn id="21" idx="2"/>
          </p:cNvCxnSpPr>
          <p:nvPr/>
        </p:nvCxnSpPr>
        <p:spPr>
          <a:xfrm flipV="1">
            <a:off x="4300288" y="2928073"/>
            <a:ext cx="0" cy="31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C83A4F-65F0-97C1-D8AC-38A58A4C159C}"/>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E38EBB8-186B-EF7B-6BC7-F65CC1CB408A}"/>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F57D30-3528-0C18-19C3-81831CF6F349}"/>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484673-0AC8-AA26-1EEE-E236FD8CA459}"/>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C0347F-946A-21AA-942F-9F4A7B567838}"/>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A2FD5A8-2ECF-2037-7FB6-7D9EB5C2D66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8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OpenChain Vision + Mission</a:t>
            </a:r>
          </a:p>
        </p:txBody>
      </p:sp>
      <p:sp>
        <p:nvSpPr>
          <p:cNvPr id="3" name="Text Placeholder 2">
            <a:extLst>
              <a:ext uri="{FF2B5EF4-FFF2-40B4-BE49-F238E27FC236}">
                <a16:creationId xmlns:a16="http://schemas.microsoft.com/office/drawing/2014/main" id="{9A2FEC43-F4C1-9E13-0BBE-8C91A29C42C2}"/>
              </a:ext>
            </a:extLst>
          </p:cNvPr>
          <p:cNvSpPr>
            <a:spLocks noGrp="1"/>
          </p:cNvSpPr>
          <p:nvPr>
            <p:ph type="body" idx="1"/>
          </p:nvPr>
        </p:nvSpPr>
        <p:spPr/>
        <p:txBody>
          <a:bodyPr>
            <a:normAutofit/>
          </a:bodyPr>
          <a:lstStyle/>
          <a:p>
            <a:pPr marL="114297" indent="0">
              <a:buNone/>
            </a:pPr>
            <a:r>
              <a:rPr lang="en-US" b="1" dirty="0"/>
              <a:t>Our vision is a trusted supply chain and our mission is to make that happen.</a:t>
            </a:r>
          </a:p>
          <a:p>
            <a:pPr marL="114297" indent="0">
              <a:buNone/>
            </a:pPr>
            <a:endParaRPr lang="en-US" dirty="0"/>
          </a:p>
          <a:p>
            <a:pPr marL="114297" indent="0">
              <a:buNone/>
            </a:pPr>
            <a:r>
              <a:rPr lang="en-US" dirty="0"/>
              <a:t>Everything we have created – standards, community and reference material – is in service of our purpose and our mission.</a:t>
            </a:r>
          </a:p>
          <a:p>
            <a:pPr marL="114297" indent="0">
              <a:buNone/>
            </a:pPr>
            <a:endParaRPr lang="en-US" dirty="0"/>
          </a:p>
          <a:p>
            <a:pPr marL="114297" indent="0">
              <a:buNone/>
            </a:pPr>
            <a:r>
              <a:rPr lang="en-US" dirty="0"/>
              <a:t>Outcomes: cheaper, faster, more efficient… for everyone.</a:t>
            </a:r>
          </a:p>
        </p:txBody>
      </p:sp>
      <p:sp>
        <p:nvSpPr>
          <p:cNvPr id="4" name="Google Shape;279;g17bbeb37c32_0_11">
            <a:extLst>
              <a:ext uri="{FF2B5EF4-FFF2-40B4-BE49-F238E27FC236}">
                <a16:creationId xmlns:a16="http://schemas.microsoft.com/office/drawing/2014/main" id="{C619CCF8-435E-045C-9574-3A1A26B89922}"/>
              </a:ext>
            </a:extLst>
          </p:cNvPr>
          <p:cNvSpPr txBox="1">
            <a:spLocks/>
          </p:cNvSpPr>
          <p:nvPr/>
        </p:nvSpPr>
        <p:spPr>
          <a:xfrm>
            <a:off x="1598375" y="4592779"/>
            <a:ext cx="6970507" cy="506859"/>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700" dirty="0">
                <a:solidFill>
                  <a:srgbClr val="003778"/>
                </a:solidFill>
                <a:latin typeface="+mn-lt"/>
              </a:rPr>
              <a:t>Project Charter: </a:t>
            </a:r>
            <a:br>
              <a:rPr lang="en-US" sz="700" dirty="0">
                <a:solidFill>
                  <a:srgbClr val="003778"/>
                </a:solidFill>
                <a:latin typeface="+mn-lt"/>
              </a:rPr>
            </a:br>
            <a:r>
              <a:rPr lang="en-US" sz="700" dirty="0">
                <a:solidFill>
                  <a:srgbClr val="003778"/>
                </a:solidFill>
                <a:latin typeface="+mn-lt"/>
                <a:hlinkClick r:id="rId2"/>
              </a:rPr>
              <a:t>https://github.com/OpenChain-Project/Project-Charter-And-Agreements/blob/master/Project-Charter/OpenChain-Charter-March2020.pdf</a:t>
            </a:r>
            <a:r>
              <a:rPr lang="en-US" sz="700" dirty="0">
                <a:solidFill>
                  <a:srgbClr val="003778"/>
                </a:solidFill>
                <a:latin typeface="+mn-lt"/>
              </a:rPr>
              <a:t> </a:t>
            </a:r>
          </a:p>
        </p:txBody>
      </p:sp>
    </p:spTree>
    <p:extLst>
      <p:ext uri="{BB962C8B-B14F-4D97-AF65-F5344CB8AC3E}">
        <p14:creationId xmlns:p14="http://schemas.microsoft.com/office/powerpoint/2010/main" val="253996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8C5B-EBDD-BBF7-3A65-0389354DA41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0D10D632-AB9A-8636-4844-8A57B415B392}"/>
              </a:ext>
            </a:extLst>
          </p:cNvPr>
          <p:cNvGrpSpPr/>
          <p:nvPr/>
        </p:nvGrpSpPr>
        <p:grpSpPr>
          <a:xfrm>
            <a:off x="3011906" y="845905"/>
            <a:ext cx="3120187" cy="3451690"/>
            <a:chOff x="3168316" y="1281810"/>
            <a:chExt cx="3120187" cy="3451690"/>
          </a:xfrm>
        </p:grpSpPr>
        <p:cxnSp>
          <p:nvCxnSpPr>
            <p:cNvPr id="10" name="Straight Arrow Connector 9">
              <a:extLst>
                <a:ext uri="{FF2B5EF4-FFF2-40B4-BE49-F238E27FC236}">
                  <a16:creationId xmlns:a16="http://schemas.microsoft.com/office/drawing/2014/main" id="{13DB5722-B2D4-741C-0237-801A6DBDFE1D}"/>
                </a:ext>
              </a:extLst>
            </p:cNvPr>
            <p:cNvCxnSpPr>
              <a:stCxn id="8" idx="0"/>
            </p:cNvCxnSpPr>
            <p:nvPr/>
          </p:nvCxnSpPr>
          <p:spPr>
            <a:xfrm flipH="1" flipV="1">
              <a:off x="3509211" y="237354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 name="Rounded Rectangle 3">
              <a:extLst>
                <a:ext uri="{FF2B5EF4-FFF2-40B4-BE49-F238E27FC236}">
                  <a16:creationId xmlns:a16="http://schemas.microsoft.com/office/drawing/2014/main" id="{99E98640-5B5F-E9BD-C21B-4BD191BE7883}"/>
                </a:ext>
              </a:extLst>
            </p:cNvPr>
            <p:cNvSpPr/>
            <p:nvPr/>
          </p:nvSpPr>
          <p:spPr>
            <a:xfrm>
              <a:off x="3168316"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612203E-1AD9-2301-4407-97E2E1CA0CC9}"/>
                </a:ext>
              </a:extLst>
            </p:cNvPr>
            <p:cNvSpPr/>
            <p:nvPr/>
          </p:nvSpPr>
          <p:spPr>
            <a:xfrm>
              <a:off x="4447673" y="12818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6D3DB07-F5E4-B153-5DCD-2B9B69915184}"/>
                </a:ext>
              </a:extLst>
            </p:cNvPr>
            <p:cNvSpPr/>
            <p:nvPr/>
          </p:nvSpPr>
          <p:spPr>
            <a:xfrm>
              <a:off x="5686923" y="150727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93D0FB2-2E26-D30B-2021-0D6E66EE8432}"/>
                </a:ext>
              </a:extLst>
            </p:cNvPr>
            <p:cNvSpPr/>
            <p:nvPr/>
          </p:nvSpPr>
          <p:spPr>
            <a:xfrm>
              <a:off x="4447673" y="258711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A52EC-0C4B-330D-41E3-FF170C9C27B7}"/>
                </a:ext>
              </a:extLst>
            </p:cNvPr>
            <p:cNvSpPr/>
            <p:nvPr/>
          </p:nvSpPr>
          <p:spPr>
            <a:xfrm>
              <a:off x="3208422"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C9885E5-4516-E86E-4E15-D4F8897FBAC2}"/>
                </a:ext>
              </a:extLst>
            </p:cNvPr>
            <p:cNvSpPr/>
            <p:nvPr/>
          </p:nvSpPr>
          <p:spPr>
            <a:xfrm>
              <a:off x="5686924" y="306404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1D8C1C6-C54C-C8D5-CCFD-3A5FCE91AF0D}"/>
                </a:ext>
              </a:extLst>
            </p:cNvPr>
            <p:cNvSpPr/>
            <p:nvPr/>
          </p:nvSpPr>
          <p:spPr>
            <a:xfrm>
              <a:off x="4447673" y="386722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D6880A-1865-A59E-31FB-B7CCF72890FF}"/>
                </a:ext>
              </a:extLst>
            </p:cNvPr>
            <p:cNvCxnSpPr>
              <a:stCxn id="11" idx="0"/>
              <a:endCxn id="7" idx="2"/>
            </p:cNvCxnSpPr>
            <p:nvPr/>
          </p:nvCxnSpPr>
          <p:spPr>
            <a:xfrm flipV="1">
              <a:off x="4748463" y="345338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2768A6-B658-541D-A0E2-45EADE0E6265}"/>
                </a:ext>
              </a:extLst>
            </p:cNvPr>
            <p:cNvCxnSpPr>
              <a:stCxn id="11" idx="1"/>
              <a:endCxn id="8" idx="3"/>
            </p:cNvCxnSpPr>
            <p:nvPr/>
          </p:nvCxnSpPr>
          <p:spPr>
            <a:xfrm flipH="1" flipV="1">
              <a:off x="3810001"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5622E0-478F-DB49-13DD-70B820B8CADB}"/>
                </a:ext>
              </a:extLst>
            </p:cNvPr>
            <p:cNvCxnSpPr>
              <a:stCxn id="11" idx="3"/>
              <a:endCxn id="9" idx="1"/>
            </p:cNvCxnSpPr>
            <p:nvPr/>
          </p:nvCxnSpPr>
          <p:spPr>
            <a:xfrm flipV="1">
              <a:off x="5049252" y="349717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4FB654-3E03-F594-E675-0646E84855E3}"/>
                </a:ext>
              </a:extLst>
            </p:cNvPr>
            <p:cNvCxnSpPr>
              <a:stCxn id="7" idx="0"/>
              <a:endCxn id="5" idx="2"/>
            </p:cNvCxnSpPr>
            <p:nvPr/>
          </p:nvCxnSpPr>
          <p:spPr>
            <a:xfrm flipV="1">
              <a:off x="4748463" y="214808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EBEDF4-7803-BA2D-15B6-CCA8FBA00B76}"/>
                </a:ext>
              </a:extLst>
            </p:cNvPr>
            <p:cNvCxnSpPr>
              <a:stCxn id="9" idx="0"/>
              <a:endCxn id="6" idx="2"/>
            </p:cNvCxnSpPr>
            <p:nvPr/>
          </p:nvCxnSpPr>
          <p:spPr>
            <a:xfrm flipH="1" flipV="1">
              <a:off x="5987713" y="237354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E58C0B-999B-D3F6-DFB1-520EFEDC6BF9}"/>
                </a:ext>
              </a:extLst>
            </p:cNvPr>
            <p:cNvCxnSpPr>
              <a:stCxn id="4" idx="3"/>
              <a:endCxn id="5" idx="1"/>
            </p:cNvCxnSpPr>
            <p:nvPr/>
          </p:nvCxnSpPr>
          <p:spPr>
            <a:xfrm flipV="1">
              <a:off x="3769895" y="171494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319471-6328-83CA-6E83-7118C77BD0EB}"/>
                </a:ext>
              </a:extLst>
            </p:cNvPr>
            <p:cNvCxnSpPr>
              <a:stCxn id="6" idx="1"/>
              <a:endCxn id="5" idx="3"/>
            </p:cNvCxnSpPr>
            <p:nvPr/>
          </p:nvCxnSpPr>
          <p:spPr>
            <a:xfrm flipH="1" flipV="1">
              <a:off x="5049252" y="171494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379DF28-2559-79AA-A810-4109E14A4D76}"/>
              </a:ext>
            </a:extLst>
          </p:cNvPr>
          <p:cNvGrpSpPr/>
          <p:nvPr/>
        </p:nvGrpSpPr>
        <p:grpSpPr>
          <a:xfrm>
            <a:off x="3081087" y="2707474"/>
            <a:ext cx="543427" cy="740094"/>
            <a:chOff x="3077845" y="1266450"/>
            <a:chExt cx="2413858" cy="2641129"/>
          </a:xfrm>
        </p:grpSpPr>
        <p:sp>
          <p:nvSpPr>
            <p:cNvPr id="2" name="Rounded Rectangle 1">
              <a:extLst>
                <a:ext uri="{FF2B5EF4-FFF2-40B4-BE49-F238E27FC236}">
                  <a16:creationId xmlns:a16="http://schemas.microsoft.com/office/drawing/2014/main" id="{70314F4A-0DB1-3099-C384-2F088EF88FF6}"/>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8466776F-43F3-EBC8-4387-B4624F01A224}"/>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5042B52-0CBE-2FF2-E052-25A80B871970}"/>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A7FF9DF3-3A42-77CA-6E2A-C7DE8891D26A}"/>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B923DE7F-385A-9E1E-1D2A-B98C5C0D1A7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C06BAD6-9F21-D131-D469-91BBCB6643A6}"/>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983939E-0FD9-919D-65F0-D277BADFD7CA}"/>
                </a:ext>
              </a:extLst>
            </p:cNvPr>
            <p:cNvCxnSpPr>
              <a:stCxn id="22"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5" name="Rounded Rectangle 24">
              <a:extLst>
                <a:ext uri="{FF2B5EF4-FFF2-40B4-BE49-F238E27FC236}">
                  <a16:creationId xmlns:a16="http://schemas.microsoft.com/office/drawing/2014/main" id="{D8A14050-257E-AA58-F376-7E0489FA45F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7C5CEA3-7A8D-5C3A-F4BE-D57D3AA583AE}"/>
                </a:ext>
              </a:extLst>
            </p:cNvPr>
            <p:cNvCxnSpPr>
              <a:stCxn id="25" idx="1"/>
              <a:endCxn id="22"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E7FE39-1B99-F7FC-E8CC-2C8E2CCBC078}"/>
                </a:ext>
              </a:extLst>
            </p:cNvPr>
            <p:cNvCxnSpPr>
              <a:stCxn id="25" idx="3"/>
              <a:endCxn id="23"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F5BA2-D1C7-055A-DDEB-277C83AC41AB}"/>
                </a:ext>
              </a:extLst>
            </p:cNvPr>
            <p:cNvCxnSpPr>
              <a:stCxn id="21" idx="0"/>
              <a:endCxn id="3"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99AAEC-4B5C-41E1-A249-1699879D211E}"/>
                </a:ext>
              </a:extLst>
            </p:cNvPr>
            <p:cNvCxnSpPr>
              <a:stCxn id="23" idx="0"/>
              <a:endCxn id="19"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701055-904B-3A3A-C94C-9DCB5D33409F}"/>
                </a:ext>
              </a:extLst>
            </p:cNvPr>
            <p:cNvCxnSpPr>
              <a:stCxn id="2" idx="3"/>
              <a:endCxn id="3"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F916FA-F432-2D5F-BCE2-E67865701933}"/>
                </a:ext>
              </a:extLst>
            </p:cNvPr>
            <p:cNvCxnSpPr>
              <a:stCxn id="19" idx="1"/>
              <a:endCxn id="3"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E52886-B9D3-5DC1-CC40-01F159C31115}"/>
              </a:ext>
            </a:extLst>
          </p:cNvPr>
          <p:cNvGrpSpPr/>
          <p:nvPr/>
        </p:nvGrpSpPr>
        <p:grpSpPr>
          <a:xfrm>
            <a:off x="3040981" y="1148489"/>
            <a:ext cx="543427" cy="740094"/>
            <a:chOff x="3077845" y="1266450"/>
            <a:chExt cx="2413858" cy="2641129"/>
          </a:xfrm>
        </p:grpSpPr>
        <p:sp>
          <p:nvSpPr>
            <p:cNvPr id="34" name="Rounded Rectangle 33">
              <a:extLst>
                <a:ext uri="{FF2B5EF4-FFF2-40B4-BE49-F238E27FC236}">
                  <a16:creationId xmlns:a16="http://schemas.microsoft.com/office/drawing/2014/main" id="{62C45A12-AFE0-168B-F3A2-EB437472F6C5}"/>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9F1C1F1E-CA25-82CC-4E42-EFBFD160B8A2}"/>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BDC01D3-6C6A-0C38-6F59-5786793860A7}"/>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5D8FC8E9-822F-0A8C-C1D4-6E35115711D0}"/>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287D99E-EA7B-A50D-75F5-1501B81DCB90}"/>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6E2C44DC-22F6-4740-DBFB-660F3E531929}"/>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068D88EC-8235-DDED-1A75-900B8A4440AE}"/>
                </a:ext>
              </a:extLst>
            </p:cNvPr>
            <p:cNvCxnSpPr>
              <a:stCxn id="3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 name="Rounded Rectangle 40">
              <a:extLst>
                <a:ext uri="{FF2B5EF4-FFF2-40B4-BE49-F238E27FC236}">
                  <a16:creationId xmlns:a16="http://schemas.microsoft.com/office/drawing/2014/main" id="{D69DC8C5-7776-9C65-87BA-C6325275FC5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18F7597-6678-AB8A-16F1-3563F3F24B8E}"/>
                </a:ext>
              </a:extLst>
            </p:cNvPr>
            <p:cNvCxnSpPr>
              <a:stCxn id="41" idx="1"/>
              <a:endCxn id="3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8814555-89AB-AE0A-220E-2BF124F89EBE}"/>
                </a:ext>
              </a:extLst>
            </p:cNvPr>
            <p:cNvCxnSpPr>
              <a:stCxn id="41" idx="3"/>
              <a:endCxn id="3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E25446-0114-8315-F637-4B4B74B5D767}"/>
                </a:ext>
              </a:extLst>
            </p:cNvPr>
            <p:cNvCxnSpPr>
              <a:stCxn id="37" idx="0"/>
              <a:endCxn id="3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7C0BF-F025-423C-4C12-9699103BAF0A}"/>
                </a:ext>
              </a:extLst>
            </p:cNvPr>
            <p:cNvCxnSpPr>
              <a:stCxn id="39" idx="0"/>
              <a:endCxn id="3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65D7F2-318C-E9F1-6BD2-A1ED4686A33F}"/>
                </a:ext>
              </a:extLst>
            </p:cNvPr>
            <p:cNvCxnSpPr>
              <a:stCxn id="34" idx="3"/>
              <a:endCxn id="3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A0C212-491F-EC5B-7482-0B7A1650BA7C}"/>
                </a:ext>
              </a:extLst>
            </p:cNvPr>
            <p:cNvCxnSpPr>
              <a:stCxn id="36" idx="1"/>
              <a:endCxn id="3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FFA2EB7-7354-7A20-7AAD-F02E38035510}"/>
              </a:ext>
            </a:extLst>
          </p:cNvPr>
          <p:cNvGrpSpPr/>
          <p:nvPr/>
        </p:nvGrpSpPr>
        <p:grpSpPr>
          <a:xfrm>
            <a:off x="4323250" y="2220903"/>
            <a:ext cx="543427" cy="740094"/>
            <a:chOff x="3077845" y="1266450"/>
            <a:chExt cx="2413858" cy="2641129"/>
          </a:xfrm>
        </p:grpSpPr>
        <p:sp>
          <p:nvSpPr>
            <p:cNvPr id="49" name="Rounded Rectangle 48">
              <a:extLst>
                <a:ext uri="{FF2B5EF4-FFF2-40B4-BE49-F238E27FC236}">
                  <a16:creationId xmlns:a16="http://schemas.microsoft.com/office/drawing/2014/main" id="{2510A12A-18C8-38F2-3F0F-72680D79210D}"/>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5563D5A8-BBD3-74CE-DBD2-9C22E20562F6}"/>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9E682C82-0A05-75A8-536A-880E3DBFBC53}"/>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0B80748E-3C85-EC6F-1905-B9492CA7E1C3}"/>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17C0FD2-E736-E63B-F70E-C583326F3FD2}"/>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FF60A66-3A08-10FA-BBA3-2FEFF92FAE2D}"/>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48139177-BF11-BC20-561F-20B12BAF768F}"/>
                </a:ext>
              </a:extLst>
            </p:cNvPr>
            <p:cNvCxnSpPr>
              <a:stCxn id="5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6" name="Rounded Rectangle 55">
              <a:extLst>
                <a:ext uri="{FF2B5EF4-FFF2-40B4-BE49-F238E27FC236}">
                  <a16:creationId xmlns:a16="http://schemas.microsoft.com/office/drawing/2014/main" id="{71E79C08-4451-F784-9803-19C9B4ABFAF3}"/>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816E23B-75A6-F312-980B-AFD9F9ADB056}"/>
                </a:ext>
              </a:extLst>
            </p:cNvPr>
            <p:cNvCxnSpPr>
              <a:stCxn id="56" idx="1"/>
              <a:endCxn id="5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D0BDE4-B9DF-53A9-363E-2DE51DA53620}"/>
                </a:ext>
              </a:extLst>
            </p:cNvPr>
            <p:cNvCxnSpPr>
              <a:stCxn id="56" idx="3"/>
              <a:endCxn id="5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58696AC-76E6-14EF-72C3-1255A1B24171}"/>
                </a:ext>
              </a:extLst>
            </p:cNvPr>
            <p:cNvCxnSpPr>
              <a:stCxn id="52" idx="0"/>
              <a:endCxn id="5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4DA99BA-CC6A-9339-9535-DDF217919AF7}"/>
                </a:ext>
              </a:extLst>
            </p:cNvPr>
            <p:cNvCxnSpPr>
              <a:stCxn id="54" idx="0"/>
              <a:endCxn id="5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6C8DB1-1E35-F729-37B9-FBA7FAB7A23E}"/>
                </a:ext>
              </a:extLst>
            </p:cNvPr>
            <p:cNvCxnSpPr>
              <a:stCxn id="49" idx="3"/>
              <a:endCxn id="5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303928-A659-38E8-4A13-598AABD2D821}"/>
                </a:ext>
              </a:extLst>
            </p:cNvPr>
            <p:cNvCxnSpPr>
              <a:stCxn id="51" idx="1"/>
              <a:endCxn id="5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ABB565A-8C8A-B8D6-6878-A9CB492F0A39}"/>
              </a:ext>
            </a:extLst>
          </p:cNvPr>
          <p:cNvGrpSpPr/>
          <p:nvPr/>
        </p:nvGrpSpPr>
        <p:grpSpPr>
          <a:xfrm>
            <a:off x="4320470" y="3498507"/>
            <a:ext cx="543427" cy="740094"/>
            <a:chOff x="3077845" y="1266450"/>
            <a:chExt cx="2413858" cy="2641129"/>
          </a:xfrm>
        </p:grpSpPr>
        <p:sp>
          <p:nvSpPr>
            <p:cNvPr id="64" name="Rounded Rectangle 63">
              <a:extLst>
                <a:ext uri="{FF2B5EF4-FFF2-40B4-BE49-F238E27FC236}">
                  <a16:creationId xmlns:a16="http://schemas.microsoft.com/office/drawing/2014/main" id="{68D4AEE9-45BB-F943-91B7-33AE88F3FAFF}"/>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le 64">
              <a:extLst>
                <a:ext uri="{FF2B5EF4-FFF2-40B4-BE49-F238E27FC236}">
                  <a16:creationId xmlns:a16="http://schemas.microsoft.com/office/drawing/2014/main" id="{F85D7815-4EC7-1730-7BB9-FDD0701AAB0D}"/>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E8ECCDC7-E667-83B2-EBD3-86AA46AFE82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CA2624F4-2B12-5BE6-A133-2E460BEAB4F9}"/>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DD173560-24E3-2436-9283-9551F0F4231C}"/>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6116F4CF-AB78-A771-D48C-CC795C5A93BB}"/>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1DC357A2-5E61-C271-D6FF-1FAEC1917CEF}"/>
                </a:ext>
              </a:extLst>
            </p:cNvPr>
            <p:cNvCxnSpPr>
              <a:stCxn id="6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1" name="Rounded Rectangle 70">
              <a:extLst>
                <a:ext uri="{FF2B5EF4-FFF2-40B4-BE49-F238E27FC236}">
                  <a16:creationId xmlns:a16="http://schemas.microsoft.com/office/drawing/2014/main" id="{9C8281DB-A955-F24B-6081-06B167F250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22B9431F-74A8-A487-88EB-E236A7F04129}"/>
                </a:ext>
              </a:extLst>
            </p:cNvPr>
            <p:cNvCxnSpPr>
              <a:stCxn id="71" idx="1"/>
              <a:endCxn id="6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564E9C2-B22E-249F-2D04-B71504BBFD19}"/>
                </a:ext>
              </a:extLst>
            </p:cNvPr>
            <p:cNvCxnSpPr>
              <a:stCxn id="71" idx="3"/>
              <a:endCxn id="6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3FA85B-D596-5DFD-D1A1-4600A5113E16}"/>
                </a:ext>
              </a:extLst>
            </p:cNvPr>
            <p:cNvCxnSpPr>
              <a:stCxn id="67" idx="0"/>
              <a:endCxn id="6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E75D08B-B0DB-7540-BEF1-C2C06C87EC16}"/>
                </a:ext>
              </a:extLst>
            </p:cNvPr>
            <p:cNvCxnSpPr>
              <a:stCxn id="69" idx="0"/>
              <a:endCxn id="6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2762CD-E787-EA69-AE39-72E634EF20EB}"/>
                </a:ext>
              </a:extLst>
            </p:cNvPr>
            <p:cNvCxnSpPr>
              <a:stCxn id="64" idx="3"/>
              <a:endCxn id="6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E0D39-7BE5-4277-352D-5F8552EC4E40}"/>
                </a:ext>
              </a:extLst>
            </p:cNvPr>
            <p:cNvCxnSpPr>
              <a:stCxn id="66" idx="1"/>
              <a:endCxn id="6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405DDC0-B0F4-5CFB-5066-B844F7C82381}"/>
              </a:ext>
            </a:extLst>
          </p:cNvPr>
          <p:cNvGrpSpPr/>
          <p:nvPr/>
        </p:nvGrpSpPr>
        <p:grpSpPr>
          <a:xfrm>
            <a:off x="4320470" y="913317"/>
            <a:ext cx="543427" cy="740094"/>
            <a:chOff x="3077845" y="1266450"/>
            <a:chExt cx="2413858" cy="2641129"/>
          </a:xfrm>
        </p:grpSpPr>
        <p:sp>
          <p:nvSpPr>
            <p:cNvPr id="79" name="Rounded Rectangle 78">
              <a:extLst>
                <a:ext uri="{FF2B5EF4-FFF2-40B4-BE49-F238E27FC236}">
                  <a16:creationId xmlns:a16="http://schemas.microsoft.com/office/drawing/2014/main" id="{74F01009-340C-B70D-62F5-220F83D6FAE2}"/>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F62C610D-70F2-6F66-99F8-719ACEE49C0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548807AA-01E8-86A0-E80E-ADCD57555E2F}"/>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980C5D96-A102-FAE3-E1F8-D76CE5117F3E}"/>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92892918-C949-05AE-2049-0A1A9D0DBBB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8BD2027-C575-CCD0-78A7-B006EE6DA5E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F02622DC-0A6F-B3F6-13C1-67D34A3BD61E}"/>
                </a:ext>
              </a:extLst>
            </p:cNvPr>
            <p:cNvCxnSpPr>
              <a:stCxn id="8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6" name="Rounded Rectangle 85">
              <a:extLst>
                <a:ext uri="{FF2B5EF4-FFF2-40B4-BE49-F238E27FC236}">
                  <a16:creationId xmlns:a16="http://schemas.microsoft.com/office/drawing/2014/main" id="{EA32015C-179E-0B77-C97E-B8D597841160}"/>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505DD970-EBD2-A555-76DC-7F8E19FDE8EC}"/>
                </a:ext>
              </a:extLst>
            </p:cNvPr>
            <p:cNvCxnSpPr>
              <a:stCxn id="86" idx="1"/>
              <a:endCxn id="8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D0B02F0-5029-0B94-845F-C7DDA1FA6847}"/>
                </a:ext>
              </a:extLst>
            </p:cNvPr>
            <p:cNvCxnSpPr>
              <a:stCxn id="86" idx="3"/>
              <a:endCxn id="8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B09500-D041-84A8-4AFE-33C46E2A909C}"/>
                </a:ext>
              </a:extLst>
            </p:cNvPr>
            <p:cNvCxnSpPr>
              <a:stCxn id="82" idx="0"/>
              <a:endCxn id="8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AB260BA-20E6-F854-41EE-F13FE061A3C2}"/>
                </a:ext>
              </a:extLst>
            </p:cNvPr>
            <p:cNvCxnSpPr>
              <a:stCxn id="84" idx="0"/>
              <a:endCxn id="8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5DAB5C-6374-59C2-8695-8B7E2B1FF893}"/>
                </a:ext>
              </a:extLst>
            </p:cNvPr>
            <p:cNvCxnSpPr>
              <a:stCxn id="79" idx="3"/>
              <a:endCxn id="8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C72D3A2-B45C-0292-98B8-C8B150F8FECB}"/>
                </a:ext>
              </a:extLst>
            </p:cNvPr>
            <p:cNvCxnSpPr>
              <a:stCxn id="81" idx="1"/>
              <a:endCxn id="8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452367D-3648-4568-2504-BEBADF927E7B}"/>
              </a:ext>
            </a:extLst>
          </p:cNvPr>
          <p:cNvGrpSpPr/>
          <p:nvPr/>
        </p:nvGrpSpPr>
        <p:grpSpPr>
          <a:xfrm>
            <a:off x="5559087" y="2708674"/>
            <a:ext cx="543427" cy="740094"/>
            <a:chOff x="3077845" y="1266450"/>
            <a:chExt cx="2413858" cy="2641129"/>
          </a:xfrm>
        </p:grpSpPr>
        <p:sp>
          <p:nvSpPr>
            <p:cNvPr id="94" name="Rounded Rectangle 93">
              <a:extLst>
                <a:ext uri="{FF2B5EF4-FFF2-40B4-BE49-F238E27FC236}">
                  <a16:creationId xmlns:a16="http://schemas.microsoft.com/office/drawing/2014/main" id="{4293C070-C50B-3866-2E6E-241ACF182160}"/>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69E16420-D116-E188-99AA-0FFEC3702F1F}"/>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F8A6CFA4-1F6D-797C-E907-58A26FA6B978}"/>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A2E10975-9071-781F-05DA-B242DDEED5A1}"/>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a:extLst>
                <a:ext uri="{FF2B5EF4-FFF2-40B4-BE49-F238E27FC236}">
                  <a16:creationId xmlns:a16="http://schemas.microsoft.com/office/drawing/2014/main" id="{4B860C88-4ECC-B42F-0286-E4C83E4E471F}"/>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0CA351F5-9979-F2A2-0D68-EF075FCCAE91}"/>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77EBC700-9D73-2699-09B1-5564D2093A20}"/>
                </a:ext>
              </a:extLst>
            </p:cNvPr>
            <p:cNvCxnSpPr>
              <a:stCxn id="98"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1" name="Rounded Rectangle 100">
              <a:extLst>
                <a:ext uri="{FF2B5EF4-FFF2-40B4-BE49-F238E27FC236}">
                  <a16:creationId xmlns:a16="http://schemas.microsoft.com/office/drawing/2014/main" id="{B8243A43-8F2C-D79A-E5E1-18076610FC2D}"/>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BD6B3DC0-2AEF-2C68-6535-CDE80EA6E945}"/>
                </a:ext>
              </a:extLst>
            </p:cNvPr>
            <p:cNvCxnSpPr>
              <a:stCxn id="101" idx="1"/>
              <a:endCxn id="98"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B4DB17-BCEA-AA40-0926-7D181AB86B18}"/>
                </a:ext>
              </a:extLst>
            </p:cNvPr>
            <p:cNvCxnSpPr>
              <a:stCxn id="101" idx="3"/>
              <a:endCxn id="99"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F00AC6A-D0A9-8021-8136-B811DB543ED8}"/>
                </a:ext>
              </a:extLst>
            </p:cNvPr>
            <p:cNvCxnSpPr>
              <a:stCxn id="97" idx="0"/>
              <a:endCxn id="95"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668FC2-6CF9-5766-CF40-592993530F97}"/>
                </a:ext>
              </a:extLst>
            </p:cNvPr>
            <p:cNvCxnSpPr>
              <a:stCxn id="99" idx="0"/>
              <a:endCxn id="96"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1C886FC-928F-90CA-7400-51BB32C66BAD}"/>
                </a:ext>
              </a:extLst>
            </p:cNvPr>
            <p:cNvCxnSpPr>
              <a:stCxn id="94" idx="3"/>
              <a:endCxn id="95"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DDC1E35-2E3E-2A48-EBB4-409A868E90AA}"/>
                </a:ext>
              </a:extLst>
            </p:cNvPr>
            <p:cNvCxnSpPr>
              <a:stCxn id="96" idx="1"/>
              <a:endCxn id="95"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CC13641-4A8B-EA56-6732-700E8A43F2AE}"/>
              </a:ext>
            </a:extLst>
          </p:cNvPr>
          <p:cNvGrpSpPr/>
          <p:nvPr/>
        </p:nvGrpSpPr>
        <p:grpSpPr>
          <a:xfrm>
            <a:off x="5559087" y="1139074"/>
            <a:ext cx="543427" cy="740094"/>
            <a:chOff x="3077845" y="1266450"/>
            <a:chExt cx="2413858" cy="2641129"/>
          </a:xfrm>
        </p:grpSpPr>
        <p:sp>
          <p:nvSpPr>
            <p:cNvPr id="109" name="Rounded Rectangle 108">
              <a:extLst>
                <a:ext uri="{FF2B5EF4-FFF2-40B4-BE49-F238E27FC236}">
                  <a16:creationId xmlns:a16="http://schemas.microsoft.com/office/drawing/2014/main" id="{872470E0-C82E-C531-7296-8EED1E746629}"/>
                </a:ext>
              </a:extLst>
            </p:cNvPr>
            <p:cNvSpPr/>
            <p:nvPr/>
          </p:nvSpPr>
          <p:spPr>
            <a:xfrm>
              <a:off x="307784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A0431E76-76FD-6582-E305-5E1EA932F727}"/>
                </a:ext>
              </a:extLst>
            </p:cNvPr>
            <p:cNvSpPr/>
            <p:nvPr/>
          </p:nvSpPr>
          <p:spPr>
            <a:xfrm>
              <a:off x="4067589" y="126645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CC97CCD5-D03C-1B04-44B3-9DF8AB550F8B}"/>
                </a:ext>
              </a:extLst>
            </p:cNvPr>
            <p:cNvSpPr/>
            <p:nvPr/>
          </p:nvSpPr>
          <p:spPr>
            <a:xfrm>
              <a:off x="5026305" y="1438969"/>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BCA989C1-B2BD-1330-AAAE-16BA4265B448}"/>
                </a:ext>
              </a:extLst>
            </p:cNvPr>
            <p:cNvSpPr/>
            <p:nvPr/>
          </p:nvSpPr>
          <p:spPr>
            <a:xfrm>
              <a:off x="4067589" y="2265226"/>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AD1011FC-25CE-BB5D-ACBF-120954D7A126}"/>
                </a:ext>
              </a:extLst>
            </p:cNvPr>
            <p:cNvSpPr/>
            <p:nvPr/>
          </p:nvSpPr>
          <p:spPr>
            <a:xfrm>
              <a:off x="3108872"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E4133983-6B37-DCC1-07DF-A1144C0E0B64}"/>
                </a:ext>
              </a:extLst>
            </p:cNvPr>
            <p:cNvSpPr/>
            <p:nvPr/>
          </p:nvSpPr>
          <p:spPr>
            <a:xfrm>
              <a:off x="5026306" y="2630160"/>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4B0E4F6A-CC5A-3813-C198-5BC78B58BE52}"/>
                </a:ext>
              </a:extLst>
            </p:cNvPr>
            <p:cNvCxnSpPr>
              <a:stCxn id="113" idx="0"/>
            </p:cNvCxnSpPr>
            <p:nvPr/>
          </p:nvCxnSpPr>
          <p:spPr>
            <a:xfrm flipH="1" flipV="1">
              <a:off x="3341570" y="2101816"/>
              <a:ext cx="1" cy="52834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16" name="Rounded Rectangle 115">
              <a:extLst>
                <a:ext uri="{FF2B5EF4-FFF2-40B4-BE49-F238E27FC236}">
                  <a16:creationId xmlns:a16="http://schemas.microsoft.com/office/drawing/2014/main" id="{8358F2CD-DAB2-EF52-7845-E630C40DC36F}"/>
                </a:ext>
              </a:extLst>
            </p:cNvPr>
            <p:cNvSpPr/>
            <p:nvPr/>
          </p:nvSpPr>
          <p:spPr>
            <a:xfrm>
              <a:off x="4067589" y="3244732"/>
              <a:ext cx="465397" cy="6628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6E8715C7-B42C-FE73-EEE0-A90BB5DFD398}"/>
                </a:ext>
              </a:extLst>
            </p:cNvPr>
            <p:cNvCxnSpPr>
              <a:stCxn id="116" idx="1"/>
              <a:endCxn id="113" idx="3"/>
            </p:cNvCxnSpPr>
            <p:nvPr/>
          </p:nvCxnSpPr>
          <p:spPr>
            <a:xfrm flipH="1" flipV="1">
              <a:off x="3574269"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FBC3CBC-9CC1-0A42-7BB5-402DC44B4AA2}"/>
                </a:ext>
              </a:extLst>
            </p:cNvPr>
            <p:cNvCxnSpPr>
              <a:stCxn id="116" idx="3"/>
              <a:endCxn id="114" idx="1"/>
            </p:cNvCxnSpPr>
            <p:nvPr/>
          </p:nvCxnSpPr>
          <p:spPr>
            <a:xfrm flipV="1">
              <a:off x="4532986" y="2961583"/>
              <a:ext cx="493320" cy="61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7BAC254-3322-9F69-8855-B9A240ABE327}"/>
                </a:ext>
              </a:extLst>
            </p:cNvPr>
            <p:cNvCxnSpPr>
              <a:stCxn id="112" idx="0"/>
              <a:endCxn id="110" idx="2"/>
            </p:cNvCxnSpPr>
            <p:nvPr/>
          </p:nvCxnSpPr>
          <p:spPr>
            <a:xfrm flipV="1">
              <a:off x="4300288" y="1929297"/>
              <a:ext cx="0" cy="33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437B55-6640-2365-A44B-57F2A978A534}"/>
                </a:ext>
              </a:extLst>
            </p:cNvPr>
            <p:cNvCxnSpPr>
              <a:stCxn id="114" idx="0"/>
              <a:endCxn id="111" idx="2"/>
            </p:cNvCxnSpPr>
            <p:nvPr/>
          </p:nvCxnSpPr>
          <p:spPr>
            <a:xfrm flipH="1" flipV="1">
              <a:off x="5259004" y="2101816"/>
              <a:ext cx="1" cy="52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19F3EDD-729A-810D-210D-34983C450513}"/>
                </a:ext>
              </a:extLst>
            </p:cNvPr>
            <p:cNvCxnSpPr>
              <a:stCxn id="109" idx="3"/>
              <a:endCxn id="110" idx="1"/>
            </p:cNvCxnSpPr>
            <p:nvPr/>
          </p:nvCxnSpPr>
          <p:spPr>
            <a:xfrm flipV="1">
              <a:off x="3543242" y="1597873"/>
              <a:ext cx="524347"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253666-1DE6-1527-CCCB-9D8FDAEDA02D}"/>
                </a:ext>
              </a:extLst>
            </p:cNvPr>
            <p:cNvCxnSpPr>
              <a:stCxn id="111" idx="1"/>
              <a:endCxn id="110" idx="3"/>
            </p:cNvCxnSpPr>
            <p:nvPr/>
          </p:nvCxnSpPr>
          <p:spPr>
            <a:xfrm flipH="1" flipV="1">
              <a:off x="4532986" y="1597873"/>
              <a:ext cx="493319" cy="172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616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78698-A41F-FAB0-7C59-88F9DCF3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8EA1C-76E6-816A-2361-080383D9BA0B}"/>
              </a:ext>
            </a:extLst>
          </p:cNvPr>
          <p:cNvSpPr>
            <a:spLocks noGrp="1"/>
          </p:cNvSpPr>
          <p:nvPr>
            <p:ph type="ctrTitle"/>
          </p:nvPr>
        </p:nvSpPr>
        <p:spPr>
          <a:xfrm>
            <a:off x="598100" y="1226378"/>
            <a:ext cx="6378700" cy="1894500"/>
          </a:xfrm>
        </p:spPr>
        <p:txBody>
          <a:bodyPr>
            <a:normAutofit/>
          </a:bodyPr>
          <a:lstStyle/>
          <a:p>
            <a:r>
              <a:rPr lang="en-US" dirty="0"/>
              <a:t>The Supply Chain is Internal + External</a:t>
            </a:r>
          </a:p>
        </p:txBody>
      </p:sp>
    </p:spTree>
    <p:extLst>
      <p:ext uri="{BB962C8B-B14F-4D97-AF65-F5344CB8AC3E}">
        <p14:creationId xmlns:p14="http://schemas.microsoft.com/office/powerpoint/2010/main" val="2716712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4BD-5729-240E-ACFA-5F9DF1DF0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D66D5-5274-20ED-568A-F0EFDBB73F1C}"/>
              </a:ext>
            </a:extLst>
          </p:cNvPr>
          <p:cNvSpPr>
            <a:spLocks noGrp="1"/>
          </p:cNvSpPr>
          <p:nvPr>
            <p:ph type="title"/>
          </p:nvPr>
        </p:nvSpPr>
        <p:spPr/>
        <p:txBody>
          <a:bodyPr>
            <a:normAutofit fontScale="90000"/>
          </a:bodyPr>
          <a:lstStyle/>
          <a:p>
            <a:r>
              <a:rPr lang="en-JP" dirty="0"/>
              <a:t>OpenChain Makes Guides, Specs, Standards… +</a:t>
            </a:r>
          </a:p>
        </p:txBody>
      </p:sp>
      <p:sp>
        <p:nvSpPr>
          <p:cNvPr id="3" name="Text Placeholder 2">
            <a:extLst>
              <a:ext uri="{FF2B5EF4-FFF2-40B4-BE49-F238E27FC236}">
                <a16:creationId xmlns:a16="http://schemas.microsoft.com/office/drawing/2014/main" id="{20CDAB0E-DB67-1D41-5E1C-631462184B24}"/>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F6C5C520-7EC0-5803-3DEA-C9C91F335500}"/>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F57486B6-C0F3-CA00-0273-DA415021B6A7}"/>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A0214C43-F36F-95D4-52A8-F8B1DA4F5AE2}"/>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A55A4E29-9180-5F04-4BC9-41C0BA30B797}"/>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755EC531-C63B-BFFA-2150-D8DD9111D89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293668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5DBA3875-74B8-C043-4D9B-9D84F846D950}"/>
              </a:ext>
            </a:extLst>
          </p:cNvPr>
          <p:cNvSpPr/>
          <p:nvPr/>
        </p:nvSpPr>
        <p:spPr>
          <a:xfrm>
            <a:off x="3940810" y="2161094"/>
            <a:ext cx="2340787" cy="396000"/>
          </a:xfrm>
          <a:prstGeom prst="roundRect">
            <a:avLst/>
          </a:prstGeom>
          <a:solidFill>
            <a:srgbClr val="00AEBB"/>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A17D492E-27B2-091B-0440-133A778E7F47}"/>
              </a:ext>
            </a:extLst>
          </p:cNvPr>
          <p:cNvSpPr/>
          <p:nvPr/>
        </p:nvSpPr>
        <p:spPr>
          <a:xfrm>
            <a:off x="2985733" y="1068251"/>
            <a:ext cx="4249783" cy="3959134"/>
          </a:xfrm>
          <a:prstGeom prst="triangle">
            <a:avLst/>
          </a:prstGeom>
          <a:solidFill>
            <a:srgbClr val="E358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93CE1-1348-96B7-5BB9-A31523713772}"/>
              </a:ext>
            </a:extLst>
          </p:cNvPr>
          <p:cNvSpPr>
            <a:spLocks noGrp="1"/>
          </p:cNvSpPr>
          <p:nvPr>
            <p:ph type="title"/>
          </p:nvPr>
        </p:nvSpPr>
        <p:spPr/>
        <p:txBody>
          <a:bodyPr>
            <a:normAutofit fontScale="90000"/>
          </a:bodyPr>
          <a:lstStyle/>
          <a:p>
            <a:r>
              <a:rPr lang="en-US" dirty="0"/>
              <a:t>We Provide A High Level Process Solution</a:t>
            </a:r>
          </a:p>
        </p:txBody>
      </p:sp>
      <p:sp>
        <p:nvSpPr>
          <p:cNvPr id="4" name="Triangle 3">
            <a:extLst>
              <a:ext uri="{FF2B5EF4-FFF2-40B4-BE49-F238E27FC236}">
                <a16:creationId xmlns:a16="http://schemas.microsoft.com/office/drawing/2014/main" id="{17C29B0C-3BC1-A924-7BBC-26295263E25D}"/>
              </a:ext>
            </a:extLst>
          </p:cNvPr>
          <p:cNvSpPr/>
          <p:nvPr/>
        </p:nvSpPr>
        <p:spPr>
          <a:xfrm>
            <a:off x="3601865" y="1064965"/>
            <a:ext cx="3017518" cy="2819057"/>
          </a:xfrm>
          <a:prstGeom prst="triangle">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84D2FDFC-B5B0-841E-F371-9309A234B631}"/>
              </a:ext>
            </a:extLst>
          </p:cNvPr>
          <p:cNvSpPr/>
          <p:nvPr/>
        </p:nvSpPr>
        <p:spPr>
          <a:xfrm>
            <a:off x="4217923" y="1064965"/>
            <a:ext cx="1780975" cy="1659786"/>
          </a:xfrm>
          <a:prstGeom prst="triangle">
            <a:avLst/>
          </a:prstGeom>
          <a:solidFill>
            <a:srgbClr val="00A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9DBC75B-547B-349E-0344-C74AA10B25CC}"/>
              </a:ext>
            </a:extLst>
          </p:cNvPr>
          <p:cNvSpPr txBox="1"/>
          <p:nvPr/>
        </p:nvSpPr>
        <p:spPr>
          <a:xfrm>
            <a:off x="1337733" y="1786888"/>
            <a:ext cx="2007668" cy="738664"/>
          </a:xfrm>
          <a:prstGeom prst="rect">
            <a:avLst/>
          </a:prstGeom>
          <a:noFill/>
        </p:spPr>
        <p:txBody>
          <a:bodyPr wrap="square" rtlCol="0">
            <a:spAutoFit/>
          </a:bodyPr>
          <a:lstStyle/>
          <a:p>
            <a:pPr algn="r"/>
            <a:r>
              <a:rPr lang="en-US" dirty="0"/>
              <a:t>Process Management Standards, Guides and Reference Material</a:t>
            </a:r>
          </a:p>
        </p:txBody>
      </p:sp>
      <p:sp>
        <p:nvSpPr>
          <p:cNvPr id="8" name="TextBox 7">
            <a:extLst>
              <a:ext uri="{FF2B5EF4-FFF2-40B4-BE49-F238E27FC236}">
                <a16:creationId xmlns:a16="http://schemas.microsoft.com/office/drawing/2014/main" id="{D0B9F00F-C28D-E938-D71E-464E323853B2}"/>
              </a:ext>
            </a:extLst>
          </p:cNvPr>
          <p:cNvSpPr txBox="1"/>
          <p:nvPr/>
        </p:nvSpPr>
        <p:spPr>
          <a:xfrm>
            <a:off x="998311" y="2896383"/>
            <a:ext cx="2273379" cy="307777"/>
          </a:xfrm>
          <a:prstGeom prst="rect">
            <a:avLst/>
          </a:prstGeom>
          <a:noFill/>
        </p:spPr>
        <p:txBody>
          <a:bodyPr wrap="none" rtlCol="0">
            <a:spAutoFit/>
          </a:bodyPr>
          <a:lstStyle/>
          <a:p>
            <a:pPr algn="r"/>
            <a:r>
              <a:rPr lang="en-US" dirty="0"/>
              <a:t>Implementation Standards</a:t>
            </a:r>
          </a:p>
        </p:txBody>
      </p:sp>
      <p:sp>
        <p:nvSpPr>
          <p:cNvPr id="9" name="TextBox 8">
            <a:extLst>
              <a:ext uri="{FF2B5EF4-FFF2-40B4-BE49-F238E27FC236}">
                <a16:creationId xmlns:a16="http://schemas.microsoft.com/office/drawing/2014/main" id="{21F9A3F4-117C-7EA7-453A-5BB3CD5A4ADF}"/>
              </a:ext>
            </a:extLst>
          </p:cNvPr>
          <p:cNvSpPr txBox="1"/>
          <p:nvPr/>
        </p:nvSpPr>
        <p:spPr>
          <a:xfrm>
            <a:off x="432017" y="3689897"/>
            <a:ext cx="2143004" cy="738664"/>
          </a:xfrm>
          <a:prstGeom prst="rect">
            <a:avLst/>
          </a:prstGeom>
          <a:noFill/>
        </p:spPr>
        <p:txBody>
          <a:bodyPr wrap="square" rtlCol="0">
            <a:spAutoFit/>
          </a:bodyPr>
          <a:lstStyle/>
          <a:p>
            <a:pPr algn="r"/>
            <a:r>
              <a:rPr lang="en-US" dirty="0"/>
              <a:t>Implementation Guides, Reference Material and Metrics</a:t>
            </a:r>
          </a:p>
        </p:txBody>
      </p:sp>
      <p:cxnSp>
        <p:nvCxnSpPr>
          <p:cNvPr id="23" name="Straight Arrow Connector 22">
            <a:extLst>
              <a:ext uri="{FF2B5EF4-FFF2-40B4-BE49-F238E27FC236}">
                <a16:creationId xmlns:a16="http://schemas.microsoft.com/office/drawing/2014/main" id="{CE96899D-B9C8-55F7-5980-3E662B1A8615}"/>
              </a:ext>
            </a:extLst>
          </p:cNvPr>
          <p:cNvCxnSpPr>
            <a:cxnSpLocks/>
          </p:cNvCxnSpPr>
          <p:nvPr/>
        </p:nvCxnSpPr>
        <p:spPr>
          <a:xfrm>
            <a:off x="3271690" y="3108478"/>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A303C1F-100F-5D6F-A14D-FF3C53839148}"/>
              </a:ext>
            </a:extLst>
          </p:cNvPr>
          <p:cNvSpPr/>
          <p:nvPr/>
        </p:nvSpPr>
        <p:spPr>
          <a:xfrm>
            <a:off x="3971544" y="2180011"/>
            <a:ext cx="2273731" cy="357720"/>
          </a:xfrm>
          <a:prstGeom prst="roundRect">
            <a:avLst/>
          </a:prstGeom>
          <a:solidFill>
            <a:schemeClr val="bg1"/>
          </a:solidFill>
          <a:ln w="6350">
            <a:solidFill>
              <a:srgbClr val="00AE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293CF1D9-BB0C-A346-45E1-20D189C6DB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1294" y="2221096"/>
            <a:ext cx="2044329" cy="275551"/>
          </a:xfrm>
          <a:prstGeom prst="rect">
            <a:avLst/>
          </a:prstGeom>
        </p:spPr>
      </p:pic>
      <p:grpSp>
        <p:nvGrpSpPr>
          <p:cNvPr id="26" name="Group 25">
            <a:extLst>
              <a:ext uri="{FF2B5EF4-FFF2-40B4-BE49-F238E27FC236}">
                <a16:creationId xmlns:a16="http://schemas.microsoft.com/office/drawing/2014/main" id="{73C44673-CEA6-9060-F3F5-959FA7A117BE}"/>
              </a:ext>
            </a:extLst>
          </p:cNvPr>
          <p:cNvGrpSpPr/>
          <p:nvPr/>
        </p:nvGrpSpPr>
        <p:grpSpPr>
          <a:xfrm>
            <a:off x="4496081" y="3161392"/>
            <a:ext cx="1224658" cy="323766"/>
            <a:chOff x="4066313" y="3161392"/>
            <a:chExt cx="1224658" cy="323766"/>
          </a:xfrm>
        </p:grpSpPr>
        <p:sp>
          <p:nvSpPr>
            <p:cNvPr id="18" name="Rounded Rectangle 17">
              <a:extLst>
                <a:ext uri="{FF2B5EF4-FFF2-40B4-BE49-F238E27FC236}">
                  <a16:creationId xmlns:a16="http://schemas.microsoft.com/office/drawing/2014/main" id="{CF1BFB1C-B93B-9E45-C24E-0AC397BBBD61}"/>
                </a:ext>
              </a:extLst>
            </p:cNvPr>
            <p:cNvSpPr/>
            <p:nvPr/>
          </p:nvSpPr>
          <p:spPr>
            <a:xfrm>
              <a:off x="4066313" y="3161392"/>
              <a:ext cx="1224658" cy="323766"/>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65;p40">
              <a:extLst>
                <a:ext uri="{FF2B5EF4-FFF2-40B4-BE49-F238E27FC236}">
                  <a16:creationId xmlns:a16="http://schemas.microsoft.com/office/drawing/2014/main" id="{5A5614B1-EFBD-DF5B-B265-7DBF06AB7BC6}"/>
                </a:ext>
              </a:extLst>
            </p:cNvPr>
            <p:cNvPicPr preferRelativeResize="0">
              <a:picLocks noChangeAspect="1"/>
            </p:cNvPicPr>
            <p:nvPr/>
          </p:nvPicPr>
          <p:blipFill>
            <a:blip r:embed="rId4">
              <a:alphaModFix/>
            </a:blip>
            <a:stretch>
              <a:fillRect/>
            </a:stretch>
          </p:blipFill>
          <p:spPr>
            <a:xfrm>
              <a:off x="4164127" y="3211986"/>
              <a:ext cx="1036011" cy="244711"/>
            </a:xfrm>
            <a:prstGeom prst="rect">
              <a:avLst/>
            </a:prstGeom>
            <a:noFill/>
            <a:ln>
              <a:noFill/>
            </a:ln>
          </p:spPr>
        </p:pic>
      </p:grpSp>
      <p:grpSp>
        <p:nvGrpSpPr>
          <p:cNvPr id="24" name="Group 23">
            <a:extLst>
              <a:ext uri="{FF2B5EF4-FFF2-40B4-BE49-F238E27FC236}">
                <a16:creationId xmlns:a16="http://schemas.microsoft.com/office/drawing/2014/main" id="{82227A08-5930-EE67-B098-BEC2AA09DFB9}"/>
              </a:ext>
            </a:extLst>
          </p:cNvPr>
          <p:cNvGrpSpPr/>
          <p:nvPr/>
        </p:nvGrpSpPr>
        <p:grpSpPr>
          <a:xfrm>
            <a:off x="3928873" y="4313124"/>
            <a:ext cx="2359074" cy="485661"/>
            <a:chOff x="3360031" y="4282403"/>
            <a:chExt cx="2359074" cy="485661"/>
          </a:xfrm>
        </p:grpSpPr>
        <p:sp>
          <p:nvSpPr>
            <p:cNvPr id="20" name="Rounded Rectangle 19">
              <a:extLst>
                <a:ext uri="{FF2B5EF4-FFF2-40B4-BE49-F238E27FC236}">
                  <a16:creationId xmlns:a16="http://schemas.microsoft.com/office/drawing/2014/main" id="{2FCA00A8-F98B-03BD-7F1E-2243784EF3EF}"/>
                </a:ext>
              </a:extLst>
            </p:cNvPr>
            <p:cNvSpPr/>
            <p:nvPr/>
          </p:nvSpPr>
          <p:spPr>
            <a:xfrm>
              <a:off x="3360031"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black background with a letter and a circle&#10;&#10;Description automatically generated">
              <a:extLst>
                <a:ext uri="{FF2B5EF4-FFF2-40B4-BE49-F238E27FC236}">
                  <a16:creationId xmlns:a16="http://schemas.microsoft.com/office/drawing/2014/main" id="{893E7B30-0277-5377-A2DF-8364267CECC1}"/>
                </a:ext>
              </a:extLst>
            </p:cNvPr>
            <p:cNvPicPr>
              <a:picLocks noChangeAspect="1"/>
            </p:cNvPicPr>
            <p:nvPr/>
          </p:nvPicPr>
          <p:blipFill>
            <a:blip r:embed="rId5"/>
            <a:stretch>
              <a:fillRect/>
            </a:stretch>
          </p:blipFill>
          <p:spPr>
            <a:xfrm>
              <a:off x="3479006" y="4467558"/>
              <a:ext cx="799987" cy="166664"/>
            </a:xfrm>
            <a:prstGeom prst="rect">
              <a:avLst/>
            </a:prstGeom>
          </p:spPr>
        </p:pic>
        <p:sp>
          <p:nvSpPr>
            <p:cNvPr id="22" name="Rounded Rectangle 21">
              <a:extLst>
                <a:ext uri="{FF2B5EF4-FFF2-40B4-BE49-F238E27FC236}">
                  <a16:creationId xmlns:a16="http://schemas.microsoft.com/office/drawing/2014/main" id="{3C47B6BF-801D-115E-C2D3-CCA02BDCF83F}"/>
                </a:ext>
              </a:extLst>
            </p:cNvPr>
            <p:cNvSpPr/>
            <p:nvPr/>
          </p:nvSpPr>
          <p:spPr>
            <a:xfrm>
              <a:off x="4681170" y="4282403"/>
              <a:ext cx="1037935" cy="485661"/>
            </a:xfrm>
            <a:prstGeom prst="roundRect">
              <a:avLst/>
            </a:prstGeom>
            <a:solidFill>
              <a:schemeClr val="bg1"/>
            </a:solidFill>
            <a:ln w="63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een circle with black background&#10;&#10;Description automatically generated">
              <a:extLst>
                <a:ext uri="{FF2B5EF4-FFF2-40B4-BE49-F238E27FC236}">
                  <a16:creationId xmlns:a16="http://schemas.microsoft.com/office/drawing/2014/main" id="{7C8B21DB-DD0C-3E88-A818-01D8ACB385A0}"/>
                </a:ext>
              </a:extLst>
            </p:cNvPr>
            <p:cNvPicPr>
              <a:picLocks noChangeAspect="1"/>
            </p:cNvPicPr>
            <p:nvPr/>
          </p:nvPicPr>
          <p:blipFill>
            <a:blip r:embed="rId6"/>
            <a:stretch>
              <a:fillRect/>
            </a:stretch>
          </p:blipFill>
          <p:spPr>
            <a:xfrm>
              <a:off x="4740757" y="4348549"/>
              <a:ext cx="918762" cy="353370"/>
            </a:xfrm>
            <a:prstGeom prst="rect">
              <a:avLst/>
            </a:prstGeom>
          </p:spPr>
        </p:pic>
      </p:grpSp>
      <p:cxnSp>
        <p:nvCxnSpPr>
          <p:cNvPr id="33" name="Straight Arrow Connector 32">
            <a:extLst>
              <a:ext uri="{FF2B5EF4-FFF2-40B4-BE49-F238E27FC236}">
                <a16:creationId xmlns:a16="http://schemas.microsoft.com/office/drawing/2014/main" id="{F4CCA77A-261A-0EAA-1BC5-7CB48790694D}"/>
              </a:ext>
            </a:extLst>
          </p:cNvPr>
          <p:cNvCxnSpPr>
            <a:cxnSpLocks/>
          </p:cNvCxnSpPr>
          <p:nvPr/>
        </p:nvCxnSpPr>
        <p:spPr>
          <a:xfrm>
            <a:off x="2634606" y="4199235"/>
            <a:ext cx="637084" cy="16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57EC70-6415-AD28-43DA-F18352B01C93}"/>
              </a:ext>
            </a:extLst>
          </p:cNvPr>
          <p:cNvCxnSpPr>
            <a:cxnSpLocks/>
          </p:cNvCxnSpPr>
          <p:nvPr/>
        </p:nvCxnSpPr>
        <p:spPr>
          <a:xfrm>
            <a:off x="3382273" y="2131880"/>
            <a:ext cx="521665" cy="143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32A0DB3-805D-AC8F-7318-BFF648AFF42A}"/>
              </a:ext>
            </a:extLst>
          </p:cNvPr>
          <p:cNvSpPr/>
          <p:nvPr/>
        </p:nvSpPr>
        <p:spPr>
          <a:xfrm>
            <a:off x="432016" y="1404139"/>
            <a:ext cx="6682658" cy="14445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531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05EC1-7C13-3C5A-1877-F6A2B0732469}"/>
              </a:ext>
            </a:extLst>
          </p:cNvPr>
          <p:cNvSpPr>
            <a:spLocks noGrp="1"/>
          </p:cNvSpPr>
          <p:nvPr>
            <p:ph type="title"/>
          </p:nvPr>
        </p:nvSpPr>
        <p:spPr/>
        <p:txBody>
          <a:bodyPr>
            <a:normAutofit fontScale="90000"/>
          </a:bodyPr>
          <a:lstStyle/>
          <a:p>
            <a:r>
              <a:rPr lang="en-JP" dirty="0"/>
              <a:t>Trust Built By Process Management</a:t>
            </a:r>
            <a:endParaRPr lang="en-US" dirty="0"/>
          </a:p>
        </p:txBody>
      </p:sp>
      <p:sp>
        <p:nvSpPr>
          <p:cNvPr id="4" name="Slide Number Placeholder 3">
            <a:extLst>
              <a:ext uri="{FF2B5EF4-FFF2-40B4-BE49-F238E27FC236}">
                <a16:creationId xmlns:a16="http://schemas.microsoft.com/office/drawing/2014/main" id="{B5F23CD1-3E43-9BD1-B974-3D59CE73CBCB}"/>
              </a:ext>
            </a:extLst>
          </p:cNvPr>
          <p:cNvSpPr>
            <a:spLocks noGrp="1"/>
          </p:cNvSpPr>
          <p:nvPr>
            <p:ph type="sldNum" idx="12"/>
          </p:nvPr>
        </p:nvSpPr>
        <p:spPr/>
        <p:txBody>
          <a:bodyPr>
            <a:normAutofit/>
          </a:bodyPr>
          <a:lstStyle/>
          <a:p>
            <a:fld id="{00000000-1234-1234-1234-123412341234}" type="slidenum">
              <a:rPr lang="en" smtClean="0"/>
              <a:pPr/>
              <a:t>24</a:t>
            </a:fld>
            <a:endParaRPr lang="en" dirty="0"/>
          </a:p>
        </p:txBody>
      </p:sp>
      <p:sp>
        <p:nvSpPr>
          <p:cNvPr id="3" name="Text Placeholder 2">
            <a:extLst>
              <a:ext uri="{FF2B5EF4-FFF2-40B4-BE49-F238E27FC236}">
                <a16:creationId xmlns:a16="http://schemas.microsoft.com/office/drawing/2014/main" id="{C0F68301-38A1-12E0-A401-51A180E2FEC6}"/>
              </a:ext>
            </a:extLst>
          </p:cNvPr>
          <p:cNvSpPr>
            <a:spLocks noGrp="1"/>
          </p:cNvSpPr>
          <p:nvPr>
            <p:ph type="body" idx="1"/>
          </p:nvPr>
        </p:nvSpPr>
        <p:spPr>
          <a:prstGeom prst="rect">
            <a:avLst/>
          </a:prstGeom>
        </p:spPr>
        <p:txBody>
          <a:bodyPr/>
          <a:lstStyle/>
          <a:p>
            <a:pPr marL="114297" indent="0">
              <a:buNone/>
            </a:pPr>
            <a:r>
              <a:rPr lang="en-US" sz="2100" b="1" dirty="0">
                <a:solidFill>
                  <a:schemeClr val="tx1"/>
                </a:solidFill>
              </a:rPr>
              <a:t>OpenChain ISO/IEC 5230:2020</a:t>
            </a:r>
            <a:r>
              <a:rPr lang="en-US" sz="2100" dirty="0">
                <a:solidFill>
                  <a:schemeClr val="tx1"/>
                </a:solidFill>
              </a:rPr>
              <a:t> </a:t>
            </a:r>
            <a:br>
              <a:rPr lang="en-US" sz="2100" dirty="0"/>
            </a:br>
            <a:r>
              <a:rPr lang="en-US" dirty="0"/>
              <a:t>International Standard for open source license compliance. </a:t>
            </a:r>
          </a:p>
          <a:p>
            <a:pPr marL="114297" indent="0">
              <a:buNone/>
            </a:pPr>
            <a:endParaRPr lang="en-US" dirty="0"/>
          </a:p>
          <a:p>
            <a:pPr marL="114297" indent="0">
              <a:buNone/>
            </a:pPr>
            <a:r>
              <a:rPr lang="en-US" sz="2100" b="1" dirty="0">
                <a:solidFill>
                  <a:schemeClr val="tx1"/>
                </a:solidFill>
              </a:rPr>
              <a:t>OpenChain ISO/IEC 18974:2023</a:t>
            </a:r>
            <a:br>
              <a:rPr lang="en-US" b="1" dirty="0">
                <a:solidFill>
                  <a:schemeClr val="accent6">
                    <a:lumMod val="50000"/>
                  </a:schemeClr>
                </a:solidFill>
              </a:rPr>
            </a:br>
            <a:r>
              <a:rPr lang="en-US" dirty="0"/>
              <a:t>International Standard for open source security assurance. </a:t>
            </a:r>
          </a:p>
          <a:p>
            <a:pPr marL="114297" indent="0">
              <a:buNone/>
            </a:pPr>
            <a:endParaRPr lang="en-US" dirty="0"/>
          </a:p>
          <a:p>
            <a:pPr marL="114297" indent="0" algn="ctr">
              <a:buNone/>
            </a:pPr>
            <a:r>
              <a:rPr lang="en-US" sz="1500" dirty="0"/>
              <a:t>High level process standards</a:t>
            </a:r>
          </a:p>
          <a:p>
            <a:pPr marL="114297" indent="0" algn="ctr">
              <a:buNone/>
            </a:pPr>
            <a:r>
              <a:rPr lang="en-US" sz="1500" dirty="0"/>
              <a:t>Simple, effective and suitable for companies of all sizes in all markets</a:t>
            </a:r>
          </a:p>
          <a:p>
            <a:pPr marL="114297" indent="0" algn="ctr">
              <a:buNone/>
            </a:pPr>
            <a:r>
              <a:rPr lang="en-US" sz="1500" dirty="0"/>
              <a:t>Openly developed by a vibrant user community and freely available to all</a:t>
            </a:r>
          </a:p>
        </p:txBody>
      </p:sp>
    </p:spTree>
    <p:extLst>
      <p:ext uri="{BB962C8B-B14F-4D97-AF65-F5344CB8AC3E}">
        <p14:creationId xmlns:p14="http://schemas.microsoft.com/office/powerpoint/2010/main" val="299684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10000"/>
            <a:ext cx="7450972"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Sister Standards - Processes for Programs</a:t>
            </a:r>
            <a:endParaRPr dirty="0"/>
          </a:p>
        </p:txBody>
      </p:sp>
      <p:sp>
        <p:nvSpPr>
          <p:cNvPr id="7" name="Google Shape;151;p24">
            <a:extLst>
              <a:ext uri="{FF2B5EF4-FFF2-40B4-BE49-F238E27FC236}">
                <a16:creationId xmlns:a16="http://schemas.microsoft.com/office/drawing/2014/main" id="{301E483D-A115-2A3A-382C-DDEC6DB45752}"/>
              </a:ext>
            </a:extLst>
          </p:cNvPr>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5230 (License Compliance)</a:t>
            </a:r>
          </a:p>
        </p:txBody>
      </p:sp>
      <p:sp>
        <p:nvSpPr>
          <p:cNvPr id="8" name="Google Shape;152;p24">
            <a:extLst>
              <a:ext uri="{FF2B5EF4-FFF2-40B4-BE49-F238E27FC236}">
                <a16:creationId xmlns:a16="http://schemas.microsoft.com/office/drawing/2014/main" id="{01CAEC07-C907-4C6B-EEBB-30682893BF4D}"/>
              </a:ext>
            </a:extLst>
          </p:cNvPr>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US" b="1" dirty="0"/>
              <a:t>ISO/IEC 18974 (Security Assurance)</a:t>
            </a:r>
          </a:p>
        </p:txBody>
      </p:sp>
      <p:sp>
        <p:nvSpPr>
          <p:cNvPr id="9" name="Google Shape;151;p24">
            <a:extLst>
              <a:ext uri="{FF2B5EF4-FFF2-40B4-BE49-F238E27FC236}">
                <a16:creationId xmlns:a16="http://schemas.microsoft.com/office/drawing/2014/main" id="{8FF4B1E6-F1B5-740A-02BD-A8FDB4BE8261}"/>
              </a:ext>
            </a:extLst>
          </p:cNvPr>
          <p:cNvSpPr txBox="1">
            <a:spLocks/>
          </p:cNvSpPr>
          <p:nvPr/>
        </p:nvSpPr>
        <p:spPr>
          <a:xfrm>
            <a:off x="2837026" y="2041280"/>
            <a:ext cx="3469947" cy="2721791"/>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1pPr>
            <a:lvl2pPr marL="914400" marR="0" lvl="1"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2pPr>
            <a:lvl3pPr marL="1371600" marR="0" lvl="2"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3pPr>
            <a:lvl4pPr marL="1828800" marR="0" lvl="3"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4pPr>
            <a:lvl5pPr marL="2286000" marR="0" lvl="4"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5pPr>
            <a:lvl6pPr marL="2743200" marR="0" lvl="5"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6pPr>
            <a:lvl7pPr marL="3200400" marR="0" lvl="6"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7pPr>
            <a:lvl8pPr marL="3657600" marR="0" lvl="7"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8pPr>
            <a:lvl9pPr marL="4114800" marR="0" lvl="8" indent="-304800" algn="l" rtl="0">
              <a:lnSpc>
                <a:spcPct val="115000"/>
              </a:lnSpc>
              <a:spcBef>
                <a:spcPts val="0"/>
              </a:spcBef>
              <a:spcAft>
                <a:spcPts val="0"/>
              </a:spcAft>
              <a:buClr>
                <a:schemeClr val="dk2"/>
              </a:buClr>
              <a:buSzPts val="1200"/>
              <a:buFont typeface="Open Sans Medium"/>
              <a:buChar char="■"/>
              <a:defRPr sz="1200" b="0" i="0" u="none" strike="noStrike" cap="none">
                <a:solidFill>
                  <a:schemeClr val="dk2"/>
                </a:solidFill>
                <a:latin typeface="Open Sans Medium"/>
                <a:ea typeface="Open Sans Medium"/>
                <a:cs typeface="Open Sans Medium"/>
                <a:sym typeface="Open Sans Medium"/>
              </a:defRPr>
            </a:lvl9pPr>
          </a:lstStyle>
          <a:p>
            <a:pPr marL="0" indent="0" algn="ctr">
              <a:spcAft>
                <a:spcPts val="1200"/>
              </a:spcAft>
              <a:buNone/>
            </a:pPr>
            <a:r>
              <a:rPr lang="en-US" b="1" i="1" dirty="0"/>
              <a:t>Flexible</a:t>
            </a:r>
            <a:r>
              <a:rPr lang="en-US" dirty="0"/>
              <a:t> program size</a:t>
            </a:r>
          </a:p>
          <a:p>
            <a:pPr marL="0" indent="0" algn="ctr">
              <a:spcAft>
                <a:spcPts val="1200"/>
              </a:spcAft>
              <a:buNone/>
            </a:pPr>
            <a:r>
              <a:rPr lang="en-US" dirty="0"/>
              <a:t>Covering:</a:t>
            </a:r>
          </a:p>
          <a:p>
            <a:pPr marL="285750" indent="-285750" algn="ctr">
              <a:spcAft>
                <a:spcPts val="1200"/>
              </a:spcAft>
            </a:pPr>
            <a:r>
              <a:rPr lang="en-US" dirty="0"/>
              <a:t>Inbound processes</a:t>
            </a:r>
          </a:p>
          <a:p>
            <a:pPr marL="285750" indent="-285750" algn="ctr">
              <a:spcAft>
                <a:spcPts val="1200"/>
              </a:spcAft>
            </a:pPr>
            <a:r>
              <a:rPr lang="en-US" dirty="0"/>
              <a:t>Internal processes</a:t>
            </a:r>
          </a:p>
          <a:p>
            <a:pPr marL="285750" indent="-285750" algn="ctr">
              <a:spcAft>
                <a:spcPts val="1200"/>
              </a:spcAft>
            </a:pPr>
            <a:r>
              <a:rPr lang="en-US" dirty="0"/>
              <a:t>Outbound processes</a:t>
            </a:r>
          </a:p>
          <a:p>
            <a:pPr marL="0" indent="0" algn="ctr">
              <a:spcAft>
                <a:spcPts val="1200"/>
              </a:spcAft>
              <a:buNone/>
            </a:pPr>
            <a:r>
              <a:rPr lang="en-US" dirty="0"/>
              <a:t>Standards about process </a:t>
            </a:r>
            <a:r>
              <a:rPr lang="en-US" b="1" i="1" dirty="0"/>
              <a:t>points</a:t>
            </a:r>
          </a:p>
          <a:p>
            <a:pPr marL="0" indent="0" algn="ctr">
              <a:spcAft>
                <a:spcPts val="1200"/>
              </a:spcAft>
              <a:buNone/>
            </a:pPr>
            <a:r>
              <a:rPr lang="en-US" dirty="0"/>
              <a:t>Not about process </a:t>
            </a:r>
            <a:r>
              <a:rPr lang="en-US" b="1" i="1" dirty="0"/>
              <a:t>content</a:t>
            </a:r>
          </a:p>
        </p:txBody>
      </p:sp>
      <p:pic>
        <p:nvPicPr>
          <p:cNvPr id="10" name="Picture 9" descr="A qr code with a few black squares&#10;&#10;Description automatically generated">
            <a:extLst>
              <a:ext uri="{FF2B5EF4-FFF2-40B4-BE49-F238E27FC236}">
                <a16:creationId xmlns:a16="http://schemas.microsoft.com/office/drawing/2014/main" id="{3F2056C9-2E32-9776-1981-CD6D73B509EC}"/>
              </a:ext>
            </a:extLst>
          </p:cNvPr>
          <p:cNvPicPr>
            <a:picLocks noChangeAspect="1"/>
          </p:cNvPicPr>
          <p:nvPr/>
        </p:nvPicPr>
        <p:blipFill>
          <a:blip r:embed="rId3"/>
          <a:stretch>
            <a:fillRect/>
          </a:stretch>
        </p:blipFill>
        <p:spPr>
          <a:xfrm>
            <a:off x="1120637" y="2197134"/>
            <a:ext cx="1716389" cy="1716389"/>
          </a:xfrm>
          <a:prstGeom prst="rect">
            <a:avLst/>
          </a:prstGeom>
        </p:spPr>
      </p:pic>
      <p:pic>
        <p:nvPicPr>
          <p:cNvPr id="11" name="Picture 10" descr="A qr code with a black and white background&#10;&#10;Description automatically generated">
            <a:extLst>
              <a:ext uri="{FF2B5EF4-FFF2-40B4-BE49-F238E27FC236}">
                <a16:creationId xmlns:a16="http://schemas.microsoft.com/office/drawing/2014/main" id="{0944199F-ECD1-5506-D4E7-CDA9E9CFE703}"/>
              </a:ext>
            </a:extLst>
          </p:cNvPr>
          <p:cNvPicPr>
            <a:picLocks noChangeAspect="1"/>
          </p:cNvPicPr>
          <p:nvPr/>
        </p:nvPicPr>
        <p:blipFill>
          <a:blip r:embed="rId4"/>
          <a:stretch>
            <a:fillRect/>
          </a:stretch>
        </p:blipFill>
        <p:spPr>
          <a:xfrm>
            <a:off x="6306973" y="2197134"/>
            <a:ext cx="1716389" cy="1716389"/>
          </a:xfrm>
          <a:prstGeom prst="rect">
            <a:avLst/>
          </a:prstGeom>
        </p:spPr>
      </p:pic>
    </p:spTree>
    <p:extLst>
      <p:ext uri="{BB962C8B-B14F-4D97-AF65-F5344CB8AC3E}">
        <p14:creationId xmlns:p14="http://schemas.microsoft.com/office/powerpoint/2010/main" val="343806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C956-796B-078D-6702-D8A30ECCC8F0}"/>
              </a:ext>
            </a:extLst>
          </p:cNvPr>
          <p:cNvSpPr>
            <a:spLocks noGrp="1"/>
          </p:cNvSpPr>
          <p:nvPr>
            <p:ph type="title"/>
          </p:nvPr>
        </p:nvSpPr>
        <p:spPr>
          <a:xfrm>
            <a:off x="460950" y="913902"/>
            <a:ext cx="8222100" cy="2504662"/>
          </a:xfrm>
        </p:spPr>
        <p:txBody>
          <a:bodyPr>
            <a:noAutofit/>
          </a:bodyPr>
          <a:lstStyle/>
          <a:p>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The OpenChain standards are the </a:t>
            </a:r>
            <a:r>
              <a:rPr lang="en-US" sz="1800" b="1" i="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international baseline </a:t>
            </a:r>
            <a:r>
              <a:rPr lang="en-US" sz="1800" b="1"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rPr>
              <a:t>for quality in open source license compliance or security assurance programs.</a:t>
            </a:r>
          </a:p>
        </p:txBody>
      </p:sp>
    </p:spTree>
    <p:extLst>
      <p:ext uri="{BB962C8B-B14F-4D97-AF65-F5344CB8AC3E}">
        <p14:creationId xmlns:p14="http://schemas.microsoft.com/office/powerpoint/2010/main" val="419572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Recent Progress</a:t>
            </a:r>
          </a:p>
        </p:txBody>
      </p:sp>
    </p:spTree>
    <p:extLst>
      <p:ext uri="{BB962C8B-B14F-4D97-AF65-F5344CB8AC3E}">
        <p14:creationId xmlns:p14="http://schemas.microsoft.com/office/powerpoint/2010/main" val="2169658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FE4-9E34-46ED-48C9-2C799BD33066}"/>
              </a:ext>
            </a:extLst>
          </p:cNvPr>
          <p:cNvSpPr>
            <a:spLocks noGrp="1"/>
          </p:cNvSpPr>
          <p:nvPr>
            <p:ph type="title"/>
          </p:nvPr>
        </p:nvSpPr>
        <p:spPr/>
        <p:txBody>
          <a:bodyPr>
            <a:normAutofit fontScale="90000"/>
          </a:bodyPr>
          <a:lstStyle/>
          <a:p>
            <a:r>
              <a:rPr lang="en-US" dirty="0"/>
              <a:t>1H 2025 Overview</a:t>
            </a:r>
          </a:p>
        </p:txBody>
      </p:sp>
      <p:sp>
        <p:nvSpPr>
          <p:cNvPr id="3" name="Google Shape;1389;p121">
            <a:extLst>
              <a:ext uri="{FF2B5EF4-FFF2-40B4-BE49-F238E27FC236}">
                <a16:creationId xmlns:a16="http://schemas.microsoft.com/office/drawing/2014/main" id="{88D63417-1782-C7F5-3E03-F9E139D83434}"/>
              </a:ext>
            </a:extLst>
          </p:cNvPr>
          <p:cNvSpPr txBox="1"/>
          <p:nvPr/>
        </p:nvSpPr>
        <p:spPr>
          <a:xfrm>
            <a:off x="3283107" y="853806"/>
            <a:ext cx="5424720" cy="3653278"/>
          </a:xfrm>
          <a:prstGeom prst="rect">
            <a:avLst/>
          </a:prstGeom>
          <a:noFill/>
          <a:ln>
            <a:noFill/>
          </a:ln>
        </p:spPr>
        <p:txBody>
          <a:bodyPr spcFirstLastPara="1" wrap="square" lIns="91425" tIns="91425" rIns="91425" bIns="91425" anchor="t" anchorCtr="0">
            <a:spAutoFit/>
          </a:bodyPr>
          <a:lstStyle/>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New Platinum Member:</a:t>
            </a: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5230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br>
              <a:rPr lang="en-US" dirty="0">
                <a:solidFill>
                  <a:schemeClr val="dk2"/>
                </a:solidFill>
                <a:latin typeface="Josefin Sans" pitchFamily="2" charset="77"/>
                <a:ea typeface="Open Sans Light"/>
                <a:cs typeface="Open Sans Light"/>
                <a:sym typeface="Open Sans"/>
              </a:rPr>
            </a:b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Recertification Co-Announcements:</a:t>
            </a: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0" algn="l" rtl="0">
              <a:lnSpc>
                <a:spcPct val="115000"/>
              </a:lnSpc>
              <a:spcBef>
                <a:spcPts val="0"/>
              </a:spcBef>
              <a:spcAft>
                <a:spcPts val="0"/>
              </a:spcAft>
              <a:buNone/>
            </a:pPr>
            <a:endParaRPr dirty="0">
              <a:solidFill>
                <a:schemeClr val="dk2"/>
              </a:solidFill>
              <a:latin typeface="Josefin Sans" pitchFamily="2" charset="77"/>
              <a:ea typeface="Open Sans Light"/>
              <a:cs typeface="Open Sans Light"/>
              <a:sym typeface="Open Sans"/>
            </a:endParaRPr>
          </a:p>
          <a:p>
            <a:pPr marL="228600" lvl="0" indent="-228600" algn="l" rtl="0">
              <a:lnSpc>
                <a:spcPct val="115000"/>
              </a:lnSpc>
              <a:spcBef>
                <a:spcPts val="0"/>
              </a:spcBef>
              <a:spcAft>
                <a:spcPts val="0"/>
              </a:spcAft>
              <a:buClr>
                <a:srgbClr val="168FDF"/>
              </a:buClr>
              <a:buSzPts val="2000"/>
              <a:buFont typeface="Open Sans"/>
              <a:buChar char="›"/>
            </a:pPr>
            <a:r>
              <a:rPr lang="en-US" dirty="0">
                <a:solidFill>
                  <a:schemeClr val="dk2"/>
                </a:solidFill>
                <a:latin typeface="Josefin Sans" pitchFamily="2" charset="77"/>
                <a:ea typeface="Open Sans Light"/>
                <a:cs typeface="Open Sans Light"/>
                <a:sym typeface="Open Sans"/>
              </a:rPr>
              <a:t>ISO/IEC 18974 Co-Announcements:</a:t>
            </a:r>
            <a:endParaRPr dirty="0">
              <a:solidFill>
                <a:schemeClr val="dk2"/>
              </a:solidFill>
              <a:latin typeface="Josefin Sans" pitchFamily="2" charset="77"/>
              <a:ea typeface="Open Sans Light"/>
              <a:cs typeface="Open Sans Light"/>
              <a:sym typeface="Open Sans"/>
            </a:endParaRPr>
          </a:p>
        </p:txBody>
      </p:sp>
      <p:sp>
        <p:nvSpPr>
          <p:cNvPr id="4" name="Google Shape;1392;p121">
            <a:extLst>
              <a:ext uri="{FF2B5EF4-FFF2-40B4-BE49-F238E27FC236}">
                <a16:creationId xmlns:a16="http://schemas.microsoft.com/office/drawing/2014/main" id="{4E9DDDCF-C94F-C3E5-72CD-4FDF0F2281EE}"/>
              </a:ext>
            </a:extLst>
          </p:cNvPr>
          <p:cNvSpPr txBox="1">
            <a:spLocks/>
          </p:cNvSpPr>
          <p:nvPr/>
        </p:nvSpPr>
        <p:spPr>
          <a:xfrm>
            <a:off x="311700" y="853806"/>
            <a:ext cx="2748690" cy="390103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50" b="1" dirty="0">
              <a:solidFill>
                <a:schemeClr val="dk2"/>
              </a:solidFill>
              <a:latin typeface="Josefin Sans" pitchFamily="2" charset="77"/>
              <a:ea typeface="Open Sans ExtraBold"/>
              <a:cs typeface="Open Sans ExtraBold"/>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2"/>
              </a:rPr>
              <a:t>Proposed updates to ISO/IEC 5230 and ISO/IEC 18974 finished public comments and freeze periods</a:t>
            </a:r>
            <a:r>
              <a:rPr lang="en-US" sz="1050" dirty="0">
                <a:solidFill>
                  <a:schemeClr val="dk2"/>
                </a:solidFill>
                <a:latin typeface="Josefin Sans" pitchFamily="2" charset="77"/>
                <a:ea typeface="Open Sans Light"/>
                <a:cs typeface="Open Sans Light"/>
                <a:sym typeface="Open Sans"/>
              </a:rPr>
              <a:t>, moved to Steering Committee.</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3"/>
              </a:rPr>
              <a:t>Maturity models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4"/>
              </a:rPr>
              <a:t>“Explainers” for company departments released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5"/>
              </a:rPr>
              <a:t>Open source policy template updated</a:t>
            </a:r>
            <a:r>
              <a:rPr lang="en-US" sz="1050" dirty="0">
                <a:solidFill>
                  <a:schemeClr val="dk2"/>
                </a:solidFill>
                <a:latin typeface="Josefin Sans" pitchFamily="2" charset="77"/>
                <a:ea typeface="Open Sans Light"/>
                <a:cs typeface="Open Sans Light"/>
                <a:sym typeface="Open Sans"/>
              </a:rPr>
              <a:t>.</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6"/>
              </a:rPr>
              <a:t>Telco SBOM Quality Guide updated</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7"/>
              </a:rPr>
              <a:t>AI BOM Compliance Guide complete</a:t>
            </a:r>
            <a:r>
              <a:rPr lang="en-US" sz="1050" dirty="0">
                <a:solidFill>
                  <a:schemeClr val="dk2"/>
                </a:solidFill>
                <a:latin typeface="Josefin Sans" pitchFamily="2" charset="77"/>
                <a:ea typeface="Open Sans Light"/>
                <a:cs typeface="Open Sans Light"/>
                <a:sym typeface="Open Sans"/>
              </a:rPr>
              <a:t>, board approval pending.</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8"/>
              </a:rPr>
              <a:t>Cross-industry SBOM quality guide early drafting</a:t>
            </a:r>
            <a:r>
              <a:rPr lang="en-US" sz="1050" dirty="0">
                <a:solidFill>
                  <a:schemeClr val="dk2"/>
                </a:solidFill>
                <a:latin typeface="Josefin Sans" pitchFamily="2" charset="77"/>
                <a:ea typeface="Open Sans Light"/>
                <a:cs typeface="Open Sans Light"/>
                <a:sym typeface="Open Sans"/>
              </a:rPr>
              <a:t>.</a:t>
            </a:r>
            <a:endParaRPr sz="1050" dirty="0">
              <a:solidFill>
                <a:schemeClr val="dk2"/>
              </a:solidFill>
              <a:latin typeface="Josefin Sans" pitchFamily="2" charset="77"/>
              <a:ea typeface="Open Sans Light"/>
              <a:cs typeface="Open Sans Light"/>
              <a:sym typeface="Open Sans"/>
            </a:endParaRPr>
          </a:p>
          <a:p>
            <a:pPr marL="457200" indent="-323850">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hlinkClick r:id="rId9"/>
              </a:rPr>
              <a:t>Reorganized reference library</a:t>
            </a:r>
            <a:r>
              <a:rPr lang="en-US" sz="1050" dirty="0">
                <a:solidFill>
                  <a:schemeClr val="dk2"/>
                </a:solidFill>
                <a:latin typeface="Josefin Sans" pitchFamily="2" charset="77"/>
                <a:ea typeface="Open Sans Light"/>
                <a:cs typeface="Open Sans Light"/>
                <a:sym typeface="Open Sans"/>
              </a:rPr>
              <a:t> of 1,500~ resources.</a:t>
            </a:r>
            <a:br>
              <a:rPr lang="en-US" sz="1050" dirty="0">
                <a:solidFill>
                  <a:schemeClr val="dk2"/>
                </a:solidFill>
                <a:latin typeface="Josefin Sans" pitchFamily="2" charset="77"/>
                <a:ea typeface="Open Sans Light"/>
                <a:cs typeface="Open Sans Light"/>
                <a:sym typeface="Open Sans"/>
              </a:rPr>
            </a:br>
            <a:r>
              <a:rPr lang="en-US" sz="1050" dirty="0">
                <a:solidFill>
                  <a:schemeClr val="dk2"/>
                </a:solidFill>
                <a:latin typeface="Josefin Sans" pitchFamily="2" charset="77"/>
                <a:ea typeface="Open Sans Light"/>
                <a:cs typeface="Open Sans Light"/>
                <a:sym typeface="Open Sans"/>
                <a:hlinkClick r:id="rId10"/>
              </a:rPr>
              <a:t>Better discoverability of processes</a:t>
            </a:r>
            <a:endParaRPr sz="1050" dirty="0">
              <a:solidFill>
                <a:schemeClr val="dk2"/>
              </a:solidFill>
              <a:latin typeface="Josefin Sans" pitchFamily="2" charset="77"/>
              <a:ea typeface="Open Sans Light"/>
              <a:cs typeface="Open Sans Light"/>
              <a:sym typeface="Open Sans"/>
            </a:endParaRPr>
          </a:p>
          <a:p>
            <a:pPr marL="457200" lvl="0" indent="-323850" algn="l" rtl="0">
              <a:spcBef>
                <a:spcPts val="0"/>
              </a:spcBef>
              <a:spcAft>
                <a:spcPts val="0"/>
              </a:spcAft>
              <a:buClr>
                <a:schemeClr val="dk2"/>
              </a:buClr>
              <a:buSzPts val="1500"/>
              <a:buFont typeface="Open Sans"/>
              <a:buChar char="●"/>
            </a:pPr>
            <a:r>
              <a:rPr lang="en-US" sz="1050" dirty="0">
                <a:solidFill>
                  <a:schemeClr val="dk2"/>
                </a:solidFill>
                <a:latin typeface="Josefin Sans" pitchFamily="2" charset="77"/>
                <a:ea typeface="Open Sans Light"/>
                <a:cs typeface="Open Sans Light"/>
                <a:sym typeface="Open Sans"/>
              </a:rPr>
              <a:t>Improved integration with other LF Project activities (</a:t>
            </a:r>
            <a:r>
              <a:rPr lang="en-US" sz="1050" dirty="0">
                <a:solidFill>
                  <a:schemeClr val="dk2"/>
                </a:solidFill>
                <a:latin typeface="Josefin Sans" pitchFamily="2" charset="77"/>
                <a:ea typeface="Open Sans Light"/>
                <a:cs typeface="Open Sans Light"/>
                <a:sym typeface="Open Sans"/>
                <a:hlinkClick r:id="rId11"/>
              </a:rPr>
              <a:t>e.g. OpenSSF</a:t>
            </a:r>
            <a:r>
              <a:rPr lang="en-US" sz="1050" dirty="0">
                <a:solidFill>
                  <a:schemeClr val="dk2"/>
                </a:solidFill>
                <a:latin typeface="Josefin Sans" pitchFamily="2" charset="77"/>
                <a:ea typeface="Open Sans Light"/>
                <a:cs typeface="Open Sans Light"/>
                <a:sym typeface="Open Sans"/>
              </a:rPr>
              <a:t>).</a:t>
            </a:r>
          </a:p>
        </p:txBody>
      </p:sp>
      <p:pic>
        <p:nvPicPr>
          <p:cNvPr id="5" name="Google Shape;1394;p121" title="LOGO_KFTC_ENG.png">
            <a:extLst>
              <a:ext uri="{FF2B5EF4-FFF2-40B4-BE49-F238E27FC236}">
                <a16:creationId xmlns:a16="http://schemas.microsoft.com/office/drawing/2014/main" id="{EF353B84-9964-6172-0722-F0897533093D}"/>
              </a:ext>
            </a:extLst>
          </p:cNvPr>
          <p:cNvPicPr preferRelativeResize="0"/>
          <p:nvPr/>
        </p:nvPicPr>
        <p:blipFill>
          <a:blip r:embed="rId12">
            <a:alphaModFix/>
          </a:blip>
          <a:stretch>
            <a:fillRect/>
          </a:stretch>
        </p:blipFill>
        <p:spPr>
          <a:xfrm>
            <a:off x="7282260" y="2937659"/>
            <a:ext cx="1258424" cy="421399"/>
          </a:xfrm>
          <a:prstGeom prst="rect">
            <a:avLst/>
          </a:prstGeom>
          <a:noFill/>
          <a:ln>
            <a:noFill/>
          </a:ln>
        </p:spPr>
      </p:pic>
      <p:pic>
        <p:nvPicPr>
          <p:cNvPr id="6" name="Google Shape;1395;p121" title="erlang-logo.png">
            <a:extLst>
              <a:ext uri="{FF2B5EF4-FFF2-40B4-BE49-F238E27FC236}">
                <a16:creationId xmlns:a16="http://schemas.microsoft.com/office/drawing/2014/main" id="{AFDE0447-BABA-FD20-2222-A7D063C1ED43}"/>
              </a:ext>
            </a:extLst>
          </p:cNvPr>
          <p:cNvPicPr preferRelativeResize="0"/>
          <p:nvPr/>
        </p:nvPicPr>
        <p:blipFill>
          <a:blip r:embed="rId13">
            <a:alphaModFix/>
          </a:blip>
          <a:stretch>
            <a:fillRect/>
          </a:stretch>
        </p:blipFill>
        <p:spPr>
          <a:xfrm>
            <a:off x="5817701" y="2285443"/>
            <a:ext cx="512191" cy="448892"/>
          </a:xfrm>
          <a:prstGeom prst="rect">
            <a:avLst/>
          </a:prstGeom>
          <a:noFill/>
          <a:ln>
            <a:noFill/>
          </a:ln>
        </p:spPr>
      </p:pic>
      <p:pic>
        <p:nvPicPr>
          <p:cNvPr id="7" name="Google Shape;1396;p121" title="Netcore_logo-1024x256.png">
            <a:extLst>
              <a:ext uri="{FF2B5EF4-FFF2-40B4-BE49-F238E27FC236}">
                <a16:creationId xmlns:a16="http://schemas.microsoft.com/office/drawing/2014/main" id="{952101A1-15C2-DE6F-8251-170D25CD11C2}"/>
              </a:ext>
            </a:extLst>
          </p:cNvPr>
          <p:cNvPicPr preferRelativeResize="0"/>
          <p:nvPr/>
        </p:nvPicPr>
        <p:blipFill>
          <a:blip r:embed="rId14">
            <a:alphaModFix/>
          </a:blip>
          <a:stretch>
            <a:fillRect/>
          </a:stretch>
        </p:blipFill>
        <p:spPr>
          <a:xfrm>
            <a:off x="5036030" y="4427442"/>
            <a:ext cx="1224230" cy="306057"/>
          </a:xfrm>
          <a:prstGeom prst="rect">
            <a:avLst/>
          </a:prstGeom>
          <a:noFill/>
          <a:ln>
            <a:noFill/>
          </a:ln>
        </p:spPr>
      </p:pic>
      <p:pic>
        <p:nvPicPr>
          <p:cNvPr id="8" name="Google Shape;1397;p121" title="s-core_Logo_CI_png.png">
            <a:extLst>
              <a:ext uri="{FF2B5EF4-FFF2-40B4-BE49-F238E27FC236}">
                <a16:creationId xmlns:a16="http://schemas.microsoft.com/office/drawing/2014/main" id="{74264C78-76B8-F1FC-080E-73DB0AECCB8D}"/>
              </a:ext>
            </a:extLst>
          </p:cNvPr>
          <p:cNvPicPr preferRelativeResize="0"/>
          <p:nvPr/>
        </p:nvPicPr>
        <p:blipFill>
          <a:blip r:embed="rId15">
            <a:alphaModFix/>
          </a:blip>
          <a:stretch>
            <a:fillRect/>
          </a:stretch>
        </p:blipFill>
        <p:spPr>
          <a:xfrm>
            <a:off x="5993560" y="3021835"/>
            <a:ext cx="1083600" cy="253055"/>
          </a:xfrm>
          <a:prstGeom prst="rect">
            <a:avLst/>
          </a:prstGeom>
          <a:noFill/>
          <a:ln>
            <a:noFill/>
          </a:ln>
        </p:spPr>
      </p:pic>
      <p:pic>
        <p:nvPicPr>
          <p:cNvPr id="9" name="Google Shape;1398;p121" title="s-core_Logo_CI_png.png">
            <a:extLst>
              <a:ext uri="{FF2B5EF4-FFF2-40B4-BE49-F238E27FC236}">
                <a16:creationId xmlns:a16="http://schemas.microsoft.com/office/drawing/2014/main" id="{C8158A67-52DD-DD0D-F07B-79E33A052204}"/>
              </a:ext>
            </a:extLst>
          </p:cNvPr>
          <p:cNvPicPr preferRelativeResize="0"/>
          <p:nvPr/>
        </p:nvPicPr>
        <p:blipFill>
          <a:blip r:embed="rId15">
            <a:alphaModFix/>
          </a:blip>
          <a:stretch>
            <a:fillRect/>
          </a:stretch>
        </p:blipFill>
        <p:spPr>
          <a:xfrm>
            <a:off x="6749542" y="4433539"/>
            <a:ext cx="1258424" cy="293871"/>
          </a:xfrm>
          <a:prstGeom prst="rect">
            <a:avLst/>
          </a:prstGeom>
          <a:noFill/>
          <a:ln>
            <a:noFill/>
          </a:ln>
        </p:spPr>
      </p:pic>
      <p:pic>
        <p:nvPicPr>
          <p:cNvPr id="10" name="Google Shape;1399;p121" title="COLLABORA_02_RGB-1024x570.png">
            <a:extLst>
              <a:ext uri="{FF2B5EF4-FFF2-40B4-BE49-F238E27FC236}">
                <a16:creationId xmlns:a16="http://schemas.microsoft.com/office/drawing/2014/main" id="{4773F936-F0B3-4685-A1E0-79FADDEA0D73}"/>
              </a:ext>
            </a:extLst>
          </p:cNvPr>
          <p:cNvPicPr preferRelativeResize="0"/>
          <p:nvPr/>
        </p:nvPicPr>
        <p:blipFill>
          <a:blip r:embed="rId16">
            <a:alphaModFix/>
          </a:blip>
          <a:stretch>
            <a:fillRect/>
          </a:stretch>
        </p:blipFill>
        <p:spPr>
          <a:xfrm>
            <a:off x="7684602" y="3595140"/>
            <a:ext cx="844131" cy="469876"/>
          </a:xfrm>
          <a:prstGeom prst="rect">
            <a:avLst/>
          </a:prstGeom>
          <a:noFill/>
          <a:ln>
            <a:noFill/>
          </a:ln>
        </p:spPr>
      </p:pic>
      <p:pic>
        <p:nvPicPr>
          <p:cNvPr id="11" name="Google Shape;1400;p121" title="138d2bdb07720199f3d571b474064cb0-1.jpg">
            <a:extLst>
              <a:ext uri="{FF2B5EF4-FFF2-40B4-BE49-F238E27FC236}">
                <a16:creationId xmlns:a16="http://schemas.microsoft.com/office/drawing/2014/main" id="{9D0FA8FC-5F7C-D69E-6F08-B81C8DA1AA87}"/>
              </a:ext>
            </a:extLst>
          </p:cNvPr>
          <p:cNvPicPr preferRelativeResize="0"/>
          <p:nvPr/>
        </p:nvPicPr>
        <p:blipFill>
          <a:blip r:embed="rId17">
            <a:alphaModFix/>
          </a:blip>
          <a:stretch>
            <a:fillRect/>
          </a:stretch>
        </p:blipFill>
        <p:spPr>
          <a:xfrm>
            <a:off x="5010671" y="3670970"/>
            <a:ext cx="844130" cy="398847"/>
          </a:xfrm>
          <a:prstGeom prst="rect">
            <a:avLst/>
          </a:prstGeom>
          <a:noFill/>
          <a:ln>
            <a:noFill/>
          </a:ln>
        </p:spPr>
      </p:pic>
      <p:pic>
        <p:nvPicPr>
          <p:cNvPr id="12" name="Google Shape;1401;p121" title="logo.png">
            <a:extLst>
              <a:ext uri="{FF2B5EF4-FFF2-40B4-BE49-F238E27FC236}">
                <a16:creationId xmlns:a16="http://schemas.microsoft.com/office/drawing/2014/main" id="{B73F2932-E5D3-A0AC-D8AC-3E4B11AB60F5}"/>
              </a:ext>
            </a:extLst>
          </p:cNvPr>
          <p:cNvPicPr preferRelativeResize="0"/>
          <p:nvPr/>
        </p:nvPicPr>
        <p:blipFill>
          <a:blip r:embed="rId18">
            <a:alphaModFix/>
          </a:blip>
          <a:stretch>
            <a:fillRect/>
          </a:stretch>
        </p:blipFill>
        <p:spPr>
          <a:xfrm>
            <a:off x="5055928" y="2995338"/>
            <a:ext cx="732535" cy="306040"/>
          </a:xfrm>
          <a:prstGeom prst="rect">
            <a:avLst/>
          </a:prstGeom>
          <a:noFill/>
          <a:ln>
            <a:noFill/>
          </a:ln>
        </p:spPr>
      </p:pic>
      <p:pic>
        <p:nvPicPr>
          <p:cNvPr id="13" name="Google Shape;1402;p121" title="stuttgart-shane-keynote-2025-04-07.png">
            <a:extLst>
              <a:ext uri="{FF2B5EF4-FFF2-40B4-BE49-F238E27FC236}">
                <a16:creationId xmlns:a16="http://schemas.microsoft.com/office/drawing/2014/main" id="{1608C3A6-C396-E765-6580-2B115FCA56E7}"/>
              </a:ext>
            </a:extLst>
          </p:cNvPr>
          <p:cNvPicPr preferRelativeResize="0"/>
          <p:nvPr/>
        </p:nvPicPr>
        <p:blipFill>
          <a:blip r:embed="rId19">
            <a:alphaModFix/>
          </a:blip>
          <a:stretch>
            <a:fillRect/>
          </a:stretch>
        </p:blipFill>
        <p:spPr>
          <a:xfrm>
            <a:off x="6616960" y="2221551"/>
            <a:ext cx="617095" cy="603172"/>
          </a:xfrm>
          <a:prstGeom prst="rect">
            <a:avLst/>
          </a:prstGeom>
          <a:noFill/>
          <a:ln>
            <a:noFill/>
          </a:ln>
        </p:spPr>
      </p:pic>
      <p:pic>
        <p:nvPicPr>
          <p:cNvPr id="14" name="Google Shape;1403;p121" title="qnap-logo@3x.png">
            <a:extLst>
              <a:ext uri="{FF2B5EF4-FFF2-40B4-BE49-F238E27FC236}">
                <a16:creationId xmlns:a16="http://schemas.microsoft.com/office/drawing/2014/main" id="{42445660-BA2C-5B17-37E5-05B3E727212E}"/>
              </a:ext>
            </a:extLst>
          </p:cNvPr>
          <p:cNvPicPr preferRelativeResize="0"/>
          <p:nvPr/>
        </p:nvPicPr>
        <p:blipFill>
          <a:blip r:embed="rId20">
            <a:alphaModFix/>
          </a:blip>
          <a:stretch>
            <a:fillRect/>
          </a:stretch>
        </p:blipFill>
        <p:spPr>
          <a:xfrm>
            <a:off x="3726137" y="3050554"/>
            <a:ext cx="1124690" cy="195598"/>
          </a:xfrm>
          <a:prstGeom prst="rect">
            <a:avLst/>
          </a:prstGeom>
          <a:noFill/>
          <a:ln>
            <a:noFill/>
          </a:ln>
        </p:spPr>
      </p:pic>
      <p:pic>
        <p:nvPicPr>
          <p:cNvPr id="15" name="Google Shape;1404;p121" title="AbacatePay.png">
            <a:extLst>
              <a:ext uri="{FF2B5EF4-FFF2-40B4-BE49-F238E27FC236}">
                <a16:creationId xmlns:a16="http://schemas.microsoft.com/office/drawing/2014/main" id="{DC186AED-A8CC-E9F0-A91E-7F9EE0874E0F}"/>
              </a:ext>
            </a:extLst>
          </p:cNvPr>
          <p:cNvPicPr preferRelativeResize="0"/>
          <p:nvPr/>
        </p:nvPicPr>
        <p:blipFill>
          <a:blip r:embed="rId21">
            <a:alphaModFix/>
          </a:blip>
          <a:stretch>
            <a:fillRect/>
          </a:stretch>
        </p:blipFill>
        <p:spPr>
          <a:xfrm>
            <a:off x="7445621" y="2254919"/>
            <a:ext cx="1124690" cy="452269"/>
          </a:xfrm>
          <a:prstGeom prst="rect">
            <a:avLst/>
          </a:prstGeom>
          <a:noFill/>
          <a:ln>
            <a:noFill/>
          </a:ln>
        </p:spPr>
      </p:pic>
      <p:pic>
        <p:nvPicPr>
          <p:cNvPr id="16" name="Google Shape;1405;p121" title="amazon.png">
            <a:extLst>
              <a:ext uri="{FF2B5EF4-FFF2-40B4-BE49-F238E27FC236}">
                <a16:creationId xmlns:a16="http://schemas.microsoft.com/office/drawing/2014/main" id="{37C02ED1-7FBA-2FDD-9B96-0E6BEF32DADD}"/>
              </a:ext>
            </a:extLst>
          </p:cNvPr>
          <p:cNvPicPr preferRelativeResize="0"/>
          <p:nvPr/>
        </p:nvPicPr>
        <p:blipFill rotWithShape="1">
          <a:blip r:embed="rId22">
            <a:alphaModFix/>
          </a:blip>
          <a:srcRect l="11740" t="32505" r="11525" b="22819"/>
          <a:stretch/>
        </p:blipFill>
        <p:spPr>
          <a:xfrm>
            <a:off x="5285764" y="1229411"/>
            <a:ext cx="1996488" cy="653957"/>
          </a:xfrm>
          <a:prstGeom prst="rect">
            <a:avLst/>
          </a:prstGeom>
          <a:noFill/>
          <a:ln>
            <a:noFill/>
          </a:ln>
        </p:spPr>
      </p:pic>
      <p:pic>
        <p:nvPicPr>
          <p:cNvPr id="17" name="Google Shape;1406;p121" title="Corporate_Logo_Navy_color.png">
            <a:extLst>
              <a:ext uri="{FF2B5EF4-FFF2-40B4-BE49-F238E27FC236}">
                <a16:creationId xmlns:a16="http://schemas.microsoft.com/office/drawing/2014/main" id="{0CEF5EAE-BB30-1EAA-9E93-8096EB379669}"/>
              </a:ext>
            </a:extLst>
          </p:cNvPr>
          <p:cNvPicPr preferRelativeResize="0"/>
          <p:nvPr/>
        </p:nvPicPr>
        <p:blipFill>
          <a:blip r:embed="rId23">
            <a:alphaModFix/>
          </a:blip>
          <a:stretch>
            <a:fillRect/>
          </a:stretch>
        </p:blipFill>
        <p:spPr>
          <a:xfrm>
            <a:off x="6207358" y="3742184"/>
            <a:ext cx="1124689" cy="256431"/>
          </a:xfrm>
          <a:prstGeom prst="rect">
            <a:avLst/>
          </a:prstGeom>
          <a:noFill/>
          <a:ln>
            <a:noFill/>
          </a:ln>
        </p:spPr>
      </p:pic>
      <p:pic>
        <p:nvPicPr>
          <p:cNvPr id="18" name="Google Shape;1407;p121" title="OpenAnolis（龙蜥社区）-1.png">
            <a:extLst>
              <a:ext uri="{FF2B5EF4-FFF2-40B4-BE49-F238E27FC236}">
                <a16:creationId xmlns:a16="http://schemas.microsoft.com/office/drawing/2014/main" id="{40A52300-A4D4-9D6C-6B35-87BAF715E038}"/>
              </a:ext>
            </a:extLst>
          </p:cNvPr>
          <p:cNvPicPr preferRelativeResize="0"/>
          <p:nvPr/>
        </p:nvPicPr>
        <p:blipFill>
          <a:blip r:embed="rId24">
            <a:alphaModFix/>
          </a:blip>
          <a:stretch>
            <a:fillRect/>
          </a:stretch>
        </p:blipFill>
        <p:spPr>
          <a:xfrm>
            <a:off x="4405942" y="2301824"/>
            <a:ext cx="1124690" cy="416132"/>
          </a:xfrm>
          <a:prstGeom prst="rect">
            <a:avLst/>
          </a:prstGeom>
          <a:noFill/>
          <a:ln>
            <a:noFill/>
          </a:ln>
        </p:spPr>
      </p:pic>
      <p:pic>
        <p:nvPicPr>
          <p:cNvPr id="22" name="Picture 21" descr="A black and white logo&#10;&#10;AI-generated content may be incorrect.">
            <a:extLst>
              <a:ext uri="{FF2B5EF4-FFF2-40B4-BE49-F238E27FC236}">
                <a16:creationId xmlns:a16="http://schemas.microsoft.com/office/drawing/2014/main" id="{F0C5128D-9DBE-6FA5-91F1-132DFBC06E00}"/>
              </a:ext>
            </a:extLst>
          </p:cNvPr>
          <p:cNvPicPr>
            <a:picLocks noChangeAspect="1"/>
          </p:cNvPicPr>
          <p:nvPr/>
        </p:nvPicPr>
        <p:blipFill>
          <a:blip r:embed="rId25"/>
          <a:stretch>
            <a:fillRect/>
          </a:stretch>
        </p:blipFill>
        <p:spPr>
          <a:xfrm>
            <a:off x="3537752" y="2234636"/>
            <a:ext cx="841204" cy="691608"/>
          </a:xfrm>
          <a:prstGeom prst="rect">
            <a:avLst/>
          </a:prstGeom>
        </p:spPr>
      </p:pic>
    </p:spTree>
    <p:extLst>
      <p:ext uri="{BB962C8B-B14F-4D97-AF65-F5344CB8AC3E}">
        <p14:creationId xmlns:p14="http://schemas.microsoft.com/office/powerpoint/2010/main" val="155630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4D2348D5-B379-06A9-B3F5-54100A934F9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582BDF-2CC0-3144-9B6C-0AFF3EF90697}"/>
              </a:ext>
            </a:extLst>
          </p:cNvPr>
          <p:cNvSpPr/>
          <p:nvPr/>
        </p:nvSpPr>
        <p:spPr>
          <a:xfrm>
            <a:off x="6917206" y="4349527"/>
            <a:ext cx="2229524" cy="7939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47C18B-5B3F-2C95-2156-0901145A4448}"/>
              </a:ext>
            </a:extLst>
          </p:cNvPr>
          <p:cNvSpPr/>
          <p:nvPr/>
        </p:nvSpPr>
        <p:spPr>
          <a:xfrm>
            <a:off x="6914147" y="-3244"/>
            <a:ext cx="2229525" cy="4331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p25">
            <a:extLst>
              <a:ext uri="{FF2B5EF4-FFF2-40B4-BE49-F238E27FC236}">
                <a16:creationId xmlns:a16="http://schemas.microsoft.com/office/drawing/2014/main" id="{ABC1CD9F-1E82-01EC-D44C-1635D8C381B8}"/>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 Continual Heartbeat Of Adoption</a:t>
            </a:r>
            <a:endParaRPr dirty="0"/>
          </a:p>
        </p:txBody>
      </p:sp>
      <p:sp>
        <p:nvSpPr>
          <p:cNvPr id="6" name="Text Placeholder 5">
            <a:extLst>
              <a:ext uri="{FF2B5EF4-FFF2-40B4-BE49-F238E27FC236}">
                <a16:creationId xmlns:a16="http://schemas.microsoft.com/office/drawing/2014/main" id="{97CBB81A-A555-8D03-64C4-CEA21EAC1B59}"/>
              </a:ext>
            </a:extLst>
          </p:cNvPr>
          <p:cNvSpPr>
            <a:spLocks noGrp="1"/>
          </p:cNvSpPr>
          <p:nvPr>
            <p:ph type="body" idx="1"/>
          </p:nvPr>
        </p:nvSpPr>
        <p:spPr>
          <a:xfrm>
            <a:off x="808824" y="1230463"/>
            <a:ext cx="5670726" cy="3339000"/>
          </a:xfrm>
        </p:spPr>
        <p:txBody>
          <a:bodyPr/>
          <a:lstStyle/>
          <a:p>
            <a:pPr marL="114300" indent="0" algn="ctr">
              <a:buNone/>
            </a:pPr>
            <a:r>
              <a:rPr lang="en-US" dirty="0"/>
              <a:t>OpenChain standards are built, used </a:t>
            </a:r>
            <a:br>
              <a:rPr lang="en-US" dirty="0"/>
            </a:br>
            <a:r>
              <a:rPr lang="en-US" dirty="0"/>
              <a:t>and supported by all industries</a:t>
            </a:r>
          </a:p>
          <a:p>
            <a:pPr marL="114300" indent="0" algn="ctr">
              <a:buNone/>
            </a:pPr>
            <a:endParaRPr lang="en-US" dirty="0"/>
          </a:p>
          <a:p>
            <a:pPr marL="114300" indent="0" algn="ctr">
              <a:buNone/>
            </a:pPr>
            <a:r>
              <a:rPr lang="en-US" dirty="0"/>
              <a:t>Recent adoption announcements:</a:t>
            </a:r>
          </a:p>
          <a:p>
            <a:endParaRPr lang="en-US" dirty="0"/>
          </a:p>
        </p:txBody>
      </p:sp>
      <p:grpSp>
        <p:nvGrpSpPr>
          <p:cNvPr id="13" name="Group 12">
            <a:extLst>
              <a:ext uri="{FF2B5EF4-FFF2-40B4-BE49-F238E27FC236}">
                <a16:creationId xmlns:a16="http://schemas.microsoft.com/office/drawing/2014/main" id="{5C7ADE17-1C2D-F336-6A9C-576269A2538A}"/>
              </a:ext>
            </a:extLst>
          </p:cNvPr>
          <p:cNvGrpSpPr>
            <a:grpSpLocks noChangeAspect="1"/>
          </p:cNvGrpSpPr>
          <p:nvPr/>
        </p:nvGrpSpPr>
        <p:grpSpPr>
          <a:xfrm>
            <a:off x="6976674" y="205932"/>
            <a:ext cx="2167326" cy="4329522"/>
            <a:chOff x="6505037" y="0"/>
            <a:chExt cx="2574796" cy="5143500"/>
          </a:xfrm>
        </p:grpSpPr>
        <p:pic>
          <p:nvPicPr>
            <p:cNvPr id="7" name="Picture 6" descr="A group of logos with text&#10;&#10;Description automatically generated">
              <a:extLst>
                <a:ext uri="{FF2B5EF4-FFF2-40B4-BE49-F238E27FC236}">
                  <a16:creationId xmlns:a16="http://schemas.microsoft.com/office/drawing/2014/main" id="{06EA7345-3D96-198D-E02E-36747685DA53}"/>
                </a:ext>
              </a:extLst>
            </p:cNvPr>
            <p:cNvPicPr>
              <a:picLocks noChangeAspect="1"/>
            </p:cNvPicPr>
            <p:nvPr/>
          </p:nvPicPr>
          <p:blipFill>
            <a:blip r:embed="rId3"/>
            <a:stretch>
              <a:fillRect/>
            </a:stretch>
          </p:blipFill>
          <p:spPr>
            <a:xfrm>
              <a:off x="6505037" y="0"/>
              <a:ext cx="2574795" cy="2560596"/>
            </a:xfrm>
            <a:prstGeom prst="rect">
              <a:avLst/>
            </a:prstGeom>
          </p:spPr>
        </p:pic>
        <p:pic>
          <p:nvPicPr>
            <p:cNvPr id="9" name="Picture 8" descr="A group of logos with text&#10;&#10;Description automatically generated">
              <a:extLst>
                <a:ext uri="{FF2B5EF4-FFF2-40B4-BE49-F238E27FC236}">
                  <a16:creationId xmlns:a16="http://schemas.microsoft.com/office/drawing/2014/main" id="{84F9CEEE-CE94-1BD5-9645-4102C15A309E}"/>
                </a:ext>
              </a:extLst>
            </p:cNvPr>
            <p:cNvPicPr>
              <a:picLocks noChangeAspect="1"/>
            </p:cNvPicPr>
            <p:nvPr/>
          </p:nvPicPr>
          <p:blipFill>
            <a:blip r:embed="rId4"/>
            <a:stretch>
              <a:fillRect/>
            </a:stretch>
          </p:blipFill>
          <p:spPr>
            <a:xfrm>
              <a:off x="6505038" y="2596999"/>
              <a:ext cx="2574795" cy="2546501"/>
            </a:xfrm>
            <a:prstGeom prst="rect">
              <a:avLst/>
            </a:prstGeom>
          </p:spPr>
        </p:pic>
      </p:grpSp>
      <p:pic>
        <p:nvPicPr>
          <p:cNvPr id="14" name="Google Shape;291;g311e9b71714_0_35">
            <a:extLst>
              <a:ext uri="{FF2B5EF4-FFF2-40B4-BE49-F238E27FC236}">
                <a16:creationId xmlns:a16="http://schemas.microsoft.com/office/drawing/2014/main" id="{8000FCC1-ADD8-A1EF-10E2-2706352B582F}"/>
              </a:ext>
            </a:extLst>
          </p:cNvPr>
          <p:cNvPicPr preferRelativeResize="0">
            <a:picLocks noChangeAspect="1"/>
          </p:cNvPicPr>
          <p:nvPr/>
        </p:nvPicPr>
        <p:blipFill>
          <a:blip r:embed="rId5">
            <a:alphaModFix/>
          </a:blip>
          <a:srcRect t="36314"/>
          <a:stretch/>
        </p:blipFill>
        <p:spPr>
          <a:xfrm>
            <a:off x="6848739" y="4733500"/>
            <a:ext cx="2294933" cy="410000"/>
          </a:xfrm>
          <a:prstGeom prst="rect">
            <a:avLst/>
          </a:prstGeom>
          <a:noFill/>
          <a:ln>
            <a:noFill/>
          </a:ln>
        </p:spPr>
      </p:pic>
      <p:sp>
        <p:nvSpPr>
          <p:cNvPr id="15" name="TextBox 14">
            <a:extLst>
              <a:ext uri="{FF2B5EF4-FFF2-40B4-BE49-F238E27FC236}">
                <a16:creationId xmlns:a16="http://schemas.microsoft.com/office/drawing/2014/main" id="{09E66F97-9B10-41E3-B001-29589FD0DEDD}"/>
              </a:ext>
            </a:extLst>
          </p:cNvPr>
          <p:cNvSpPr txBox="1"/>
          <p:nvPr/>
        </p:nvSpPr>
        <p:spPr>
          <a:xfrm>
            <a:off x="7370716" y="8785"/>
            <a:ext cx="1316386"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5230:2020</a:t>
            </a:r>
            <a:endParaRPr lang="en-US" sz="1000" b="1" dirty="0">
              <a:latin typeface="Open Sans ExtraBold" pitchFamily="2" charset="0"/>
              <a:ea typeface="Open Sans ExtraBold" pitchFamily="2" charset="0"/>
              <a:cs typeface="Open Sans ExtraBold" pitchFamily="2" charset="0"/>
            </a:endParaRPr>
          </a:p>
        </p:txBody>
      </p:sp>
      <p:sp>
        <p:nvSpPr>
          <p:cNvPr id="16" name="TextBox 15">
            <a:extLst>
              <a:ext uri="{FF2B5EF4-FFF2-40B4-BE49-F238E27FC236}">
                <a16:creationId xmlns:a16="http://schemas.microsoft.com/office/drawing/2014/main" id="{0E754C70-1622-0544-32FF-18D673F3DF32}"/>
              </a:ext>
            </a:extLst>
          </p:cNvPr>
          <p:cNvSpPr txBox="1"/>
          <p:nvPr/>
        </p:nvSpPr>
        <p:spPr>
          <a:xfrm>
            <a:off x="7333045" y="4553613"/>
            <a:ext cx="1391728" cy="246221"/>
          </a:xfrm>
          <a:prstGeom prst="rect">
            <a:avLst/>
          </a:prstGeom>
          <a:noFill/>
        </p:spPr>
        <p:txBody>
          <a:bodyPr wrap="none" rtlCol="0">
            <a:spAutoFit/>
          </a:bodyPr>
          <a:lstStyle/>
          <a:p>
            <a:r>
              <a:rPr lang="en-US" sz="1000" b="1" dirty="0">
                <a:latin typeface="Open Sans Light" pitchFamily="2" charset="0"/>
                <a:ea typeface="Open Sans Light" pitchFamily="2" charset="0"/>
                <a:cs typeface="Open Sans Light" pitchFamily="2" charset="0"/>
              </a:rPr>
              <a:t>ISO/IEC 18974:2023</a:t>
            </a:r>
            <a:endParaRPr lang="en-US" sz="1000" b="1" dirty="0">
              <a:latin typeface="Open Sans ExtraBold" pitchFamily="2" charset="0"/>
              <a:ea typeface="Open Sans ExtraBold" pitchFamily="2" charset="0"/>
              <a:cs typeface="Open Sans ExtraBold" pitchFamily="2" charset="0"/>
            </a:endParaRPr>
          </a:p>
        </p:txBody>
      </p:sp>
      <p:sp>
        <p:nvSpPr>
          <p:cNvPr id="19" name="TextBox 18">
            <a:extLst>
              <a:ext uri="{FF2B5EF4-FFF2-40B4-BE49-F238E27FC236}">
                <a16:creationId xmlns:a16="http://schemas.microsoft.com/office/drawing/2014/main" id="{A2D712A1-7EF8-B208-8E12-2AAEE5A23D48}"/>
              </a:ext>
            </a:extLst>
          </p:cNvPr>
          <p:cNvSpPr txBox="1"/>
          <p:nvPr/>
        </p:nvSpPr>
        <p:spPr>
          <a:xfrm>
            <a:off x="2119249" y="4720569"/>
            <a:ext cx="3837910" cy="400110"/>
          </a:xfrm>
          <a:prstGeom prst="rect">
            <a:avLst/>
          </a:prstGeom>
          <a:noFill/>
        </p:spPr>
        <p:txBody>
          <a:bodyPr wrap="none" rtlCol="0">
            <a:spAutoFit/>
          </a:bodyPr>
          <a:lstStyle/>
          <a:p>
            <a:pPr algn="ctr"/>
            <a:r>
              <a:rPr lang="en-US" sz="1000" dirty="0">
                <a:solidFill>
                  <a:srgbClr val="252525"/>
                </a:solidFill>
                <a:highlight>
                  <a:srgbClr val="FFFFFF"/>
                </a:highlight>
                <a:latin typeface="Roboto" panose="02000000000000000000" pitchFamily="2" charset="0"/>
              </a:rPr>
              <a:t>Reminder: ISO standards can be adopted and used by any party, </a:t>
            </a:r>
            <a:br>
              <a:rPr lang="en-US" sz="1000" dirty="0">
                <a:solidFill>
                  <a:srgbClr val="252525"/>
                </a:solidFill>
                <a:highlight>
                  <a:srgbClr val="FFFFFF"/>
                </a:highlight>
                <a:latin typeface="Roboto" panose="02000000000000000000" pitchFamily="2" charset="0"/>
              </a:rPr>
            </a:br>
            <a:r>
              <a:rPr lang="en-US" sz="1000" dirty="0">
                <a:solidFill>
                  <a:srgbClr val="252525"/>
                </a:solidFill>
                <a:highlight>
                  <a:srgbClr val="FFFFFF"/>
                </a:highlight>
                <a:latin typeface="Roboto" panose="02000000000000000000" pitchFamily="2" charset="0"/>
              </a:rPr>
              <a:t>so we only get informed and do PR on a discretionary basis.</a:t>
            </a:r>
            <a:endParaRPr lang="en-US" sz="1000" dirty="0"/>
          </a:p>
        </p:txBody>
      </p:sp>
      <p:pic>
        <p:nvPicPr>
          <p:cNvPr id="22" name="Google Shape;1401;p121" title="logo.png">
            <a:extLst>
              <a:ext uri="{FF2B5EF4-FFF2-40B4-BE49-F238E27FC236}">
                <a16:creationId xmlns:a16="http://schemas.microsoft.com/office/drawing/2014/main" id="{9C9E1BC6-B405-3FEA-288D-A6D43890F641}"/>
              </a:ext>
            </a:extLst>
          </p:cNvPr>
          <p:cNvPicPr preferRelativeResize="0"/>
          <p:nvPr/>
        </p:nvPicPr>
        <p:blipFill>
          <a:blip r:embed="rId6">
            <a:alphaModFix/>
          </a:blip>
          <a:stretch>
            <a:fillRect/>
          </a:stretch>
        </p:blipFill>
        <p:spPr>
          <a:xfrm>
            <a:off x="2632996" y="3636571"/>
            <a:ext cx="732535" cy="306040"/>
          </a:xfrm>
          <a:prstGeom prst="rect">
            <a:avLst/>
          </a:prstGeom>
          <a:noFill/>
          <a:ln>
            <a:noFill/>
          </a:ln>
        </p:spPr>
      </p:pic>
      <p:pic>
        <p:nvPicPr>
          <p:cNvPr id="28" name="Google Shape;1394;p121" title="LOGO_KFTC_ENG.png">
            <a:extLst>
              <a:ext uri="{FF2B5EF4-FFF2-40B4-BE49-F238E27FC236}">
                <a16:creationId xmlns:a16="http://schemas.microsoft.com/office/drawing/2014/main" id="{757B0624-21FD-DB8D-34D2-1FBE831F433E}"/>
              </a:ext>
            </a:extLst>
          </p:cNvPr>
          <p:cNvPicPr preferRelativeResize="0"/>
          <p:nvPr/>
        </p:nvPicPr>
        <p:blipFill>
          <a:blip r:embed="rId7">
            <a:alphaModFix/>
          </a:blip>
          <a:stretch>
            <a:fillRect/>
          </a:stretch>
        </p:blipFill>
        <p:spPr>
          <a:xfrm>
            <a:off x="4859328" y="3578892"/>
            <a:ext cx="1258424" cy="421399"/>
          </a:xfrm>
          <a:prstGeom prst="rect">
            <a:avLst/>
          </a:prstGeom>
          <a:noFill/>
          <a:ln>
            <a:noFill/>
          </a:ln>
        </p:spPr>
      </p:pic>
      <p:pic>
        <p:nvPicPr>
          <p:cNvPr id="29" name="Google Shape;1395;p121" title="erlang-logo.png">
            <a:extLst>
              <a:ext uri="{FF2B5EF4-FFF2-40B4-BE49-F238E27FC236}">
                <a16:creationId xmlns:a16="http://schemas.microsoft.com/office/drawing/2014/main" id="{8D856B6F-3375-F0AF-C589-C6FBB889D492}"/>
              </a:ext>
            </a:extLst>
          </p:cNvPr>
          <p:cNvPicPr preferRelativeResize="0"/>
          <p:nvPr/>
        </p:nvPicPr>
        <p:blipFill>
          <a:blip r:embed="rId8">
            <a:alphaModFix/>
          </a:blip>
          <a:stretch>
            <a:fillRect/>
          </a:stretch>
        </p:blipFill>
        <p:spPr>
          <a:xfrm>
            <a:off x="3394769" y="2926676"/>
            <a:ext cx="512191" cy="448892"/>
          </a:xfrm>
          <a:prstGeom prst="rect">
            <a:avLst/>
          </a:prstGeom>
          <a:noFill/>
          <a:ln>
            <a:noFill/>
          </a:ln>
        </p:spPr>
      </p:pic>
      <p:pic>
        <p:nvPicPr>
          <p:cNvPr id="30" name="Google Shape;1396;p121" title="Netcore_logo-1024x256.png">
            <a:extLst>
              <a:ext uri="{FF2B5EF4-FFF2-40B4-BE49-F238E27FC236}">
                <a16:creationId xmlns:a16="http://schemas.microsoft.com/office/drawing/2014/main" id="{01D1DAFF-9827-ABD2-49D2-03B8B7155E1C}"/>
              </a:ext>
            </a:extLst>
          </p:cNvPr>
          <p:cNvPicPr preferRelativeResize="0"/>
          <p:nvPr/>
        </p:nvPicPr>
        <p:blipFill>
          <a:blip r:embed="rId9">
            <a:alphaModFix/>
          </a:blip>
          <a:stretch>
            <a:fillRect/>
          </a:stretch>
        </p:blipFill>
        <p:spPr>
          <a:xfrm>
            <a:off x="3510124" y="3617062"/>
            <a:ext cx="1224230" cy="306057"/>
          </a:xfrm>
          <a:prstGeom prst="rect">
            <a:avLst/>
          </a:prstGeom>
          <a:noFill/>
          <a:ln>
            <a:noFill/>
          </a:ln>
        </p:spPr>
      </p:pic>
      <p:pic>
        <p:nvPicPr>
          <p:cNvPr id="32" name="Google Shape;1398;p121" title="s-core_Logo_CI_png.png">
            <a:extLst>
              <a:ext uri="{FF2B5EF4-FFF2-40B4-BE49-F238E27FC236}">
                <a16:creationId xmlns:a16="http://schemas.microsoft.com/office/drawing/2014/main" id="{6F667B79-C9DA-2E3F-0D31-F5B4062EE7E2}"/>
              </a:ext>
            </a:extLst>
          </p:cNvPr>
          <p:cNvPicPr preferRelativeResize="0"/>
          <p:nvPr/>
        </p:nvPicPr>
        <p:blipFill>
          <a:blip r:embed="rId10">
            <a:alphaModFix/>
          </a:blip>
          <a:stretch>
            <a:fillRect/>
          </a:stretch>
        </p:blipFill>
        <p:spPr>
          <a:xfrm>
            <a:off x="2883842" y="4122031"/>
            <a:ext cx="1258424" cy="293871"/>
          </a:xfrm>
          <a:prstGeom prst="rect">
            <a:avLst/>
          </a:prstGeom>
          <a:noFill/>
          <a:ln>
            <a:noFill/>
          </a:ln>
        </p:spPr>
      </p:pic>
      <p:pic>
        <p:nvPicPr>
          <p:cNvPr id="33" name="Google Shape;1402;p121" title="stuttgart-shane-keynote-2025-04-07.png">
            <a:extLst>
              <a:ext uri="{FF2B5EF4-FFF2-40B4-BE49-F238E27FC236}">
                <a16:creationId xmlns:a16="http://schemas.microsoft.com/office/drawing/2014/main" id="{020B6E2B-F59C-BE47-EE07-B07991D4260E}"/>
              </a:ext>
            </a:extLst>
          </p:cNvPr>
          <p:cNvPicPr preferRelativeResize="0"/>
          <p:nvPr/>
        </p:nvPicPr>
        <p:blipFill>
          <a:blip r:embed="rId11">
            <a:alphaModFix/>
          </a:blip>
          <a:stretch>
            <a:fillRect/>
          </a:stretch>
        </p:blipFill>
        <p:spPr>
          <a:xfrm>
            <a:off x="4194028" y="2862784"/>
            <a:ext cx="617095" cy="603172"/>
          </a:xfrm>
          <a:prstGeom prst="rect">
            <a:avLst/>
          </a:prstGeom>
          <a:noFill/>
          <a:ln>
            <a:noFill/>
          </a:ln>
        </p:spPr>
      </p:pic>
      <p:pic>
        <p:nvPicPr>
          <p:cNvPr id="34" name="Google Shape;1403;p121" title="qnap-logo@3x.png">
            <a:extLst>
              <a:ext uri="{FF2B5EF4-FFF2-40B4-BE49-F238E27FC236}">
                <a16:creationId xmlns:a16="http://schemas.microsoft.com/office/drawing/2014/main" id="{5D826C1D-C592-DD52-C99F-03B490495B79}"/>
              </a:ext>
            </a:extLst>
          </p:cNvPr>
          <p:cNvPicPr preferRelativeResize="0"/>
          <p:nvPr/>
        </p:nvPicPr>
        <p:blipFill>
          <a:blip r:embed="rId12">
            <a:alphaModFix/>
          </a:blip>
          <a:stretch>
            <a:fillRect/>
          </a:stretch>
        </p:blipFill>
        <p:spPr>
          <a:xfrm>
            <a:off x="1303205" y="3691787"/>
            <a:ext cx="1124690" cy="195598"/>
          </a:xfrm>
          <a:prstGeom prst="rect">
            <a:avLst/>
          </a:prstGeom>
          <a:noFill/>
          <a:ln>
            <a:noFill/>
          </a:ln>
        </p:spPr>
      </p:pic>
      <p:pic>
        <p:nvPicPr>
          <p:cNvPr id="35" name="Google Shape;1404;p121" title="AbacatePay.png">
            <a:extLst>
              <a:ext uri="{FF2B5EF4-FFF2-40B4-BE49-F238E27FC236}">
                <a16:creationId xmlns:a16="http://schemas.microsoft.com/office/drawing/2014/main" id="{7F7C73CC-E6E0-0D10-B987-5CC79AFB4C3C}"/>
              </a:ext>
            </a:extLst>
          </p:cNvPr>
          <p:cNvPicPr preferRelativeResize="0"/>
          <p:nvPr/>
        </p:nvPicPr>
        <p:blipFill>
          <a:blip r:embed="rId13">
            <a:alphaModFix/>
          </a:blip>
          <a:stretch>
            <a:fillRect/>
          </a:stretch>
        </p:blipFill>
        <p:spPr>
          <a:xfrm>
            <a:off x="5022689" y="2896152"/>
            <a:ext cx="1124690" cy="452269"/>
          </a:xfrm>
          <a:prstGeom prst="rect">
            <a:avLst/>
          </a:prstGeom>
          <a:noFill/>
          <a:ln>
            <a:noFill/>
          </a:ln>
        </p:spPr>
      </p:pic>
      <p:pic>
        <p:nvPicPr>
          <p:cNvPr id="36" name="Google Shape;1407;p121" title="OpenAnolis（龙蜥社区）-1.png">
            <a:extLst>
              <a:ext uri="{FF2B5EF4-FFF2-40B4-BE49-F238E27FC236}">
                <a16:creationId xmlns:a16="http://schemas.microsoft.com/office/drawing/2014/main" id="{536F9668-F27B-7AD2-490E-FC32AB820CF7}"/>
              </a:ext>
            </a:extLst>
          </p:cNvPr>
          <p:cNvPicPr preferRelativeResize="0"/>
          <p:nvPr/>
        </p:nvPicPr>
        <p:blipFill>
          <a:blip r:embed="rId14">
            <a:alphaModFix/>
          </a:blip>
          <a:stretch>
            <a:fillRect/>
          </a:stretch>
        </p:blipFill>
        <p:spPr>
          <a:xfrm>
            <a:off x="1983010" y="2943057"/>
            <a:ext cx="1124690" cy="416132"/>
          </a:xfrm>
          <a:prstGeom prst="rect">
            <a:avLst/>
          </a:prstGeom>
          <a:noFill/>
          <a:ln>
            <a:noFill/>
          </a:ln>
        </p:spPr>
      </p:pic>
      <p:pic>
        <p:nvPicPr>
          <p:cNvPr id="37" name="Picture 36" descr="A black and white logo&#10;&#10;AI-generated content may be incorrect.">
            <a:extLst>
              <a:ext uri="{FF2B5EF4-FFF2-40B4-BE49-F238E27FC236}">
                <a16:creationId xmlns:a16="http://schemas.microsoft.com/office/drawing/2014/main" id="{7C3275B2-2E00-3A0E-FFE2-0A5CEC5D0CB6}"/>
              </a:ext>
            </a:extLst>
          </p:cNvPr>
          <p:cNvPicPr>
            <a:picLocks noChangeAspect="1"/>
          </p:cNvPicPr>
          <p:nvPr/>
        </p:nvPicPr>
        <p:blipFill>
          <a:blip r:embed="rId15"/>
          <a:stretch>
            <a:fillRect/>
          </a:stretch>
        </p:blipFill>
        <p:spPr>
          <a:xfrm>
            <a:off x="1114820" y="2875869"/>
            <a:ext cx="841204" cy="691608"/>
          </a:xfrm>
          <a:prstGeom prst="rect">
            <a:avLst/>
          </a:prstGeom>
        </p:spPr>
      </p:pic>
    </p:spTree>
    <p:extLst>
      <p:ext uri="{BB962C8B-B14F-4D97-AF65-F5344CB8AC3E}">
        <p14:creationId xmlns:p14="http://schemas.microsoft.com/office/powerpoint/2010/main" val="413485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C53F-6D2A-FEB5-AB75-453A1F38790D}"/>
              </a:ext>
            </a:extLst>
          </p:cNvPr>
          <p:cNvSpPr>
            <a:spLocks noGrp="1"/>
          </p:cNvSpPr>
          <p:nvPr>
            <p:ph type="title"/>
          </p:nvPr>
        </p:nvSpPr>
        <p:spPr/>
        <p:txBody>
          <a:bodyPr>
            <a:normAutofit fontScale="90000"/>
          </a:bodyPr>
          <a:lstStyle/>
          <a:p>
            <a:r>
              <a:rPr lang="en-JP" dirty="0"/>
              <a:t>Welcome Our Latest Platinum Member!</a:t>
            </a:r>
          </a:p>
        </p:txBody>
      </p:sp>
      <p:pic>
        <p:nvPicPr>
          <p:cNvPr id="5" name="Picture 4" descr="A logo of a company&#10;&#10;AI-generated content may be incorrect.">
            <a:extLst>
              <a:ext uri="{FF2B5EF4-FFF2-40B4-BE49-F238E27FC236}">
                <a16:creationId xmlns:a16="http://schemas.microsoft.com/office/drawing/2014/main" id="{64ABC26E-C815-F851-6267-DDE03A2352FE}"/>
              </a:ext>
            </a:extLst>
          </p:cNvPr>
          <p:cNvPicPr>
            <a:picLocks noChangeAspect="1"/>
          </p:cNvPicPr>
          <p:nvPr/>
        </p:nvPicPr>
        <p:blipFill>
          <a:blip r:embed="rId2"/>
          <a:stretch>
            <a:fillRect/>
          </a:stretch>
        </p:blipFill>
        <p:spPr>
          <a:xfrm>
            <a:off x="1219577" y="962025"/>
            <a:ext cx="6704845" cy="3771475"/>
          </a:xfrm>
          <a:prstGeom prst="rect">
            <a:avLst/>
          </a:prstGeom>
        </p:spPr>
      </p:pic>
    </p:spTree>
    <p:extLst>
      <p:ext uri="{BB962C8B-B14F-4D97-AF65-F5344CB8AC3E}">
        <p14:creationId xmlns:p14="http://schemas.microsoft.com/office/powerpoint/2010/main" val="278407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2A9D-AEE8-D0CD-BC0E-6092256D8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497FE-3386-FF07-46A2-A932AA36EB71}"/>
              </a:ext>
            </a:extLst>
          </p:cNvPr>
          <p:cNvSpPr>
            <a:spLocks noGrp="1"/>
          </p:cNvSpPr>
          <p:nvPr>
            <p:ph type="title"/>
          </p:nvPr>
        </p:nvSpPr>
        <p:spPr/>
        <p:txBody>
          <a:bodyPr>
            <a:normAutofit fontScale="90000"/>
          </a:bodyPr>
          <a:lstStyle/>
          <a:p>
            <a:r>
              <a:rPr lang="en-JP" dirty="0"/>
              <a:t>Korean ISO/IEC 18974 Adoption Is Excellent!</a:t>
            </a:r>
          </a:p>
        </p:txBody>
      </p:sp>
      <p:pic>
        <p:nvPicPr>
          <p:cNvPr id="3" name="Google Shape;1398;p121" title="s-core_Logo_CI_png.png">
            <a:extLst>
              <a:ext uri="{FF2B5EF4-FFF2-40B4-BE49-F238E27FC236}">
                <a16:creationId xmlns:a16="http://schemas.microsoft.com/office/drawing/2014/main" id="{2579C1D3-AF9F-72DD-395F-D1EBD0CF88FC}"/>
              </a:ext>
            </a:extLst>
          </p:cNvPr>
          <p:cNvPicPr preferRelativeResize="0">
            <a:picLocks noChangeAspect="1"/>
          </p:cNvPicPr>
          <p:nvPr/>
        </p:nvPicPr>
        <p:blipFill>
          <a:blip r:embed="rId2">
            <a:alphaModFix/>
          </a:blip>
          <a:stretch>
            <a:fillRect/>
          </a:stretch>
        </p:blipFill>
        <p:spPr>
          <a:xfrm>
            <a:off x="3270630" y="4066900"/>
            <a:ext cx="2602740" cy="607800"/>
          </a:xfrm>
          <a:prstGeom prst="rect">
            <a:avLst/>
          </a:prstGeom>
          <a:noFill/>
          <a:ln>
            <a:noFill/>
          </a:ln>
        </p:spPr>
      </p:pic>
      <p:pic>
        <p:nvPicPr>
          <p:cNvPr id="5" name="Picture 4" descr="A black text on a white background&#10;&#10;AI-generated content may be incorrect.">
            <a:extLst>
              <a:ext uri="{FF2B5EF4-FFF2-40B4-BE49-F238E27FC236}">
                <a16:creationId xmlns:a16="http://schemas.microsoft.com/office/drawing/2014/main" id="{68B6B55A-BEEF-F61C-0034-18BF1BFAA761}"/>
              </a:ext>
            </a:extLst>
          </p:cNvPr>
          <p:cNvPicPr>
            <a:picLocks noChangeAspect="1"/>
          </p:cNvPicPr>
          <p:nvPr/>
        </p:nvPicPr>
        <p:blipFill>
          <a:blip r:embed="rId3"/>
          <a:stretch>
            <a:fillRect/>
          </a:stretch>
        </p:blipFill>
        <p:spPr>
          <a:xfrm>
            <a:off x="445499" y="2612732"/>
            <a:ext cx="3840815" cy="1295586"/>
          </a:xfrm>
          <a:prstGeom prst="rect">
            <a:avLst/>
          </a:prstGeom>
        </p:spPr>
      </p:pic>
      <p:pic>
        <p:nvPicPr>
          <p:cNvPr id="7" name="Picture 6" descr="A logo for a company&#10;&#10;AI-generated content may be incorrect.">
            <a:extLst>
              <a:ext uri="{FF2B5EF4-FFF2-40B4-BE49-F238E27FC236}">
                <a16:creationId xmlns:a16="http://schemas.microsoft.com/office/drawing/2014/main" id="{BB5B0027-D45C-B8F5-7465-186BB4394645}"/>
              </a:ext>
            </a:extLst>
          </p:cNvPr>
          <p:cNvPicPr>
            <a:picLocks noChangeAspect="1"/>
          </p:cNvPicPr>
          <p:nvPr/>
        </p:nvPicPr>
        <p:blipFill>
          <a:blip r:embed="rId4"/>
          <a:stretch>
            <a:fillRect/>
          </a:stretch>
        </p:blipFill>
        <p:spPr>
          <a:xfrm>
            <a:off x="4759715" y="1212612"/>
            <a:ext cx="2490171" cy="1329737"/>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AC3734F7-1646-6962-2B90-9129491A0252}"/>
              </a:ext>
            </a:extLst>
          </p:cNvPr>
          <p:cNvPicPr>
            <a:picLocks noChangeAspect="1"/>
          </p:cNvPicPr>
          <p:nvPr/>
        </p:nvPicPr>
        <p:blipFill>
          <a:blip r:embed="rId5"/>
          <a:stretch>
            <a:fillRect/>
          </a:stretch>
        </p:blipFill>
        <p:spPr>
          <a:xfrm>
            <a:off x="4857687" y="3049276"/>
            <a:ext cx="3536720" cy="424406"/>
          </a:xfrm>
          <a:prstGeom prst="rect">
            <a:avLst/>
          </a:prstGeom>
        </p:spPr>
      </p:pic>
      <p:pic>
        <p:nvPicPr>
          <p:cNvPr id="11" name="Picture 10" descr="A black and red logo&#10;&#10;AI-generated content may be incorrect.">
            <a:extLst>
              <a:ext uri="{FF2B5EF4-FFF2-40B4-BE49-F238E27FC236}">
                <a16:creationId xmlns:a16="http://schemas.microsoft.com/office/drawing/2014/main" id="{079B3C57-2AA9-5DF2-D72A-5B9051380F94}"/>
              </a:ext>
            </a:extLst>
          </p:cNvPr>
          <p:cNvPicPr>
            <a:picLocks noChangeAspect="1"/>
          </p:cNvPicPr>
          <p:nvPr/>
        </p:nvPicPr>
        <p:blipFill>
          <a:blip r:embed="rId6"/>
          <a:stretch>
            <a:fillRect/>
          </a:stretch>
        </p:blipFill>
        <p:spPr>
          <a:xfrm>
            <a:off x="2365906" y="1360811"/>
            <a:ext cx="1323516" cy="1093339"/>
          </a:xfrm>
          <a:prstGeom prst="rect">
            <a:avLst/>
          </a:prstGeom>
        </p:spPr>
      </p:pic>
    </p:spTree>
    <p:extLst>
      <p:ext uri="{BB962C8B-B14F-4D97-AF65-F5344CB8AC3E}">
        <p14:creationId xmlns:p14="http://schemas.microsoft.com/office/powerpoint/2010/main" val="3431302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5CE4-4170-CCDC-97EC-548D22C75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D47A4-7FA7-F759-C6E5-0E82FCBF4E0A}"/>
              </a:ext>
            </a:extLst>
          </p:cNvPr>
          <p:cNvSpPr>
            <a:spLocks noGrp="1"/>
          </p:cNvSpPr>
          <p:nvPr>
            <p:ph type="title"/>
          </p:nvPr>
        </p:nvSpPr>
        <p:spPr/>
        <p:txBody>
          <a:bodyPr>
            <a:normAutofit fontScale="90000"/>
          </a:bodyPr>
          <a:lstStyle/>
          <a:p>
            <a:r>
              <a:rPr lang="en-JP" dirty="0"/>
              <a:t>Chinese Operating Systems Love OpenChain</a:t>
            </a:r>
          </a:p>
        </p:txBody>
      </p:sp>
      <p:pic>
        <p:nvPicPr>
          <p:cNvPr id="3" name="Google Shape;1407;p121" title="OpenAnolis（龙蜥社区）-1.png">
            <a:extLst>
              <a:ext uri="{FF2B5EF4-FFF2-40B4-BE49-F238E27FC236}">
                <a16:creationId xmlns:a16="http://schemas.microsoft.com/office/drawing/2014/main" id="{3C63DA39-3D01-0B98-BD8C-0F240C543B8E}"/>
              </a:ext>
            </a:extLst>
          </p:cNvPr>
          <p:cNvPicPr preferRelativeResize="0">
            <a:picLocks noChangeAspect="1"/>
          </p:cNvPicPr>
          <p:nvPr/>
        </p:nvPicPr>
        <p:blipFill>
          <a:blip r:embed="rId2">
            <a:alphaModFix/>
          </a:blip>
          <a:stretch>
            <a:fillRect/>
          </a:stretch>
        </p:blipFill>
        <p:spPr>
          <a:xfrm>
            <a:off x="1783457" y="1177618"/>
            <a:ext cx="5577085" cy="2063505"/>
          </a:xfrm>
          <a:prstGeom prst="rect">
            <a:avLst/>
          </a:prstGeom>
          <a:noFill/>
          <a:ln>
            <a:noFill/>
          </a:ln>
        </p:spPr>
      </p:pic>
      <p:pic>
        <p:nvPicPr>
          <p:cNvPr id="6" name="Graphic 5">
            <a:extLst>
              <a:ext uri="{FF2B5EF4-FFF2-40B4-BE49-F238E27FC236}">
                <a16:creationId xmlns:a16="http://schemas.microsoft.com/office/drawing/2014/main" id="{2886E8CF-4CD7-1620-96E8-A7C296F17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248" y="3509127"/>
            <a:ext cx="3205847" cy="808682"/>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AC35D135-A634-2C87-BD64-EF4658FCBF00}"/>
              </a:ext>
            </a:extLst>
          </p:cNvPr>
          <p:cNvPicPr>
            <a:picLocks noChangeAspect="1"/>
          </p:cNvPicPr>
          <p:nvPr/>
        </p:nvPicPr>
        <p:blipFill>
          <a:blip r:embed="rId5"/>
          <a:stretch>
            <a:fillRect/>
          </a:stretch>
        </p:blipFill>
        <p:spPr>
          <a:xfrm>
            <a:off x="4755907" y="3509127"/>
            <a:ext cx="3429537" cy="814515"/>
          </a:xfrm>
          <a:prstGeom prst="rect">
            <a:avLst/>
          </a:prstGeom>
        </p:spPr>
      </p:pic>
    </p:spTree>
    <p:extLst>
      <p:ext uri="{BB962C8B-B14F-4D97-AF65-F5344CB8AC3E}">
        <p14:creationId xmlns:p14="http://schemas.microsoft.com/office/powerpoint/2010/main" val="210600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31%</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spcAft>
                <a:spcPts val="1200"/>
              </a:spcAft>
              <a:buNone/>
            </a:pPr>
            <a:r>
              <a:rPr lang="en-US" sz="1500" dirty="0">
                <a:solidFill>
                  <a:schemeClr val="bg2"/>
                </a:solidFill>
              </a:rPr>
              <a:t>of large German companies already use or plan to adopt OpenChain ISO/IEC 5230</a:t>
            </a:r>
            <a:endParaRPr sz="1500" dirty="0">
              <a:solidFill>
                <a:schemeClr val="bg2"/>
              </a:solidFill>
            </a:endParaRPr>
          </a:p>
        </p:txBody>
      </p:sp>
      <p:sp>
        <p:nvSpPr>
          <p:cNvPr id="3" name="TextBox 2">
            <a:extLst>
              <a:ext uri="{FF2B5EF4-FFF2-40B4-BE49-F238E27FC236}">
                <a16:creationId xmlns:a16="http://schemas.microsoft.com/office/drawing/2014/main" id="{BB5C501F-F6E8-6187-63FB-400C5E8C5F14}"/>
              </a:ext>
            </a:extLst>
          </p:cNvPr>
          <p:cNvSpPr txBox="1"/>
          <p:nvPr/>
        </p:nvSpPr>
        <p:spPr>
          <a:xfrm>
            <a:off x="3011323" y="4733601"/>
            <a:ext cx="3121367" cy="230832"/>
          </a:xfrm>
          <a:prstGeom prst="rect">
            <a:avLst/>
          </a:prstGeom>
          <a:noFill/>
        </p:spPr>
        <p:txBody>
          <a:bodyPr wrap="none" rtlCol="0">
            <a:spAutoFit/>
          </a:bodyPr>
          <a:lstStyle/>
          <a:p>
            <a:pPr algn="ct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Source PwC: https://</a:t>
            </a:r>
            <a:r>
              <a:rPr lang="en-US" sz="900" dirty="0" err="1">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tinyurl.com</a:t>
            </a:r>
            <a:r>
              <a:rPr lang="en-US"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/openchain-germany-31</a:t>
            </a:r>
            <a:endParaRPr lang="en-JP" sz="900"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4" name="Picture 3" descr="A qr code with a black and white background&#10;&#10;Description automatically generated">
            <a:extLst>
              <a:ext uri="{FF2B5EF4-FFF2-40B4-BE49-F238E27FC236}">
                <a16:creationId xmlns:a16="http://schemas.microsoft.com/office/drawing/2014/main" id="{1D8DB6C9-9C12-968F-7350-B13419291AEF}"/>
              </a:ext>
            </a:extLst>
          </p:cNvPr>
          <p:cNvPicPr>
            <a:picLocks noChangeAspect="1"/>
          </p:cNvPicPr>
          <p:nvPr/>
        </p:nvPicPr>
        <p:blipFill>
          <a:blip r:embed="rId3"/>
          <a:stretch>
            <a:fillRect/>
          </a:stretch>
        </p:blipFill>
        <p:spPr>
          <a:xfrm>
            <a:off x="6984000" y="-6693"/>
            <a:ext cx="2160000" cy="2160000"/>
          </a:xfrm>
          <a:prstGeom prst="rect">
            <a:avLst/>
          </a:prstGeom>
        </p:spPr>
      </p:pic>
      <p:sp>
        <p:nvSpPr>
          <p:cNvPr id="5" name="Google Shape;176;p28">
            <a:extLst>
              <a:ext uri="{FF2B5EF4-FFF2-40B4-BE49-F238E27FC236}">
                <a16:creationId xmlns:a16="http://schemas.microsoft.com/office/drawing/2014/main" id="{DEE83C29-8D8C-6D11-1DD9-B7EFB771233C}"/>
              </a:ext>
            </a:extLst>
          </p:cNvPr>
          <p:cNvSpPr txBox="1">
            <a:spLocks/>
          </p:cNvSpPr>
          <p:nvPr/>
        </p:nvSpPr>
        <p:spPr>
          <a:xfrm>
            <a:off x="355245" y="1180199"/>
            <a:ext cx="1791420" cy="472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400" dirty="0">
                <a:solidFill>
                  <a:schemeClr val="bg2"/>
                </a:solidFill>
              </a:rPr>
              <a:t>Data Point</a:t>
            </a:r>
          </a:p>
        </p:txBody>
      </p:sp>
    </p:spTree>
    <p:extLst>
      <p:ext uri="{BB962C8B-B14F-4D97-AF65-F5344CB8AC3E}">
        <p14:creationId xmlns:p14="http://schemas.microsoft.com/office/powerpoint/2010/main" val="4116293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Supporting Regulation</a:t>
            </a:r>
          </a:p>
        </p:txBody>
      </p:sp>
    </p:spTree>
    <p:extLst>
      <p:ext uri="{BB962C8B-B14F-4D97-AF65-F5344CB8AC3E}">
        <p14:creationId xmlns:p14="http://schemas.microsoft.com/office/powerpoint/2010/main" val="2587768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US Executive Order / NIST / CISA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require the use of SBOMs.</a:t>
            </a:r>
          </a:p>
          <a:p>
            <a:pPr marL="285750" indent="-285750">
              <a:spcAft>
                <a:spcPts val="1200"/>
              </a:spcAft>
            </a:pPr>
            <a:endParaRPr lang="en-US" dirty="0"/>
          </a:p>
          <a:p>
            <a:pPr marL="285750" indent="-285750">
              <a:spcAft>
                <a:spcPts val="1200"/>
              </a:spcAft>
            </a:pPr>
            <a:r>
              <a:rPr lang="en-US" dirty="0"/>
              <a:t>They are flexible enough to meet any specific requirements the US develops around SBOM use, structure or format.</a:t>
            </a:r>
            <a:endParaRPr dirty="0"/>
          </a:p>
        </p:txBody>
      </p:sp>
    </p:spTree>
    <p:extLst>
      <p:ext uri="{BB962C8B-B14F-4D97-AF65-F5344CB8AC3E}">
        <p14:creationId xmlns:p14="http://schemas.microsoft.com/office/powerpoint/2010/main" val="3009641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Addressing the CRA</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t>OpenChain ISO/IEC 5230 and ISO/IEC 18974 asked for record-keeping before Cyber Resiliency Act (CRA) made it into a requirement.</a:t>
            </a:r>
          </a:p>
          <a:p>
            <a:pPr marL="285750" indent="-285750">
              <a:spcAft>
                <a:spcPts val="1200"/>
              </a:spcAft>
            </a:pPr>
            <a:endParaRPr lang="en-US" dirty="0"/>
          </a:p>
          <a:p>
            <a:pPr marL="285750" indent="-285750">
              <a:spcAft>
                <a:spcPts val="1200"/>
              </a:spcAft>
            </a:pPr>
            <a:r>
              <a:rPr lang="en-US" dirty="0"/>
              <a:t>OpenChain ISO/IEC 5230 and ISO/IEC 18974 require companies to create and archive verification materials around open source license compliance and security assurance.</a:t>
            </a:r>
            <a:endParaRPr dirty="0"/>
          </a:p>
        </p:txBody>
      </p:sp>
    </p:spTree>
    <p:extLst>
      <p:ext uri="{BB962C8B-B14F-4D97-AF65-F5344CB8AC3E}">
        <p14:creationId xmlns:p14="http://schemas.microsoft.com/office/powerpoint/2010/main" val="130790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Relationship with Other Standards</a:t>
            </a:r>
          </a:p>
        </p:txBody>
      </p:sp>
    </p:spTree>
    <p:extLst>
      <p:ext uri="{BB962C8B-B14F-4D97-AF65-F5344CB8AC3E}">
        <p14:creationId xmlns:p14="http://schemas.microsoft.com/office/powerpoint/2010/main" val="1395830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E8D45-A2BD-CA71-3AC9-0E4CE6837E1D}"/>
              </a:ext>
            </a:extLst>
          </p:cNvPr>
          <p:cNvSpPr>
            <a:spLocks noGrp="1"/>
          </p:cNvSpPr>
          <p:nvPr>
            <p:ph type="title"/>
          </p:nvPr>
        </p:nvSpPr>
        <p:spPr/>
        <p:txBody>
          <a:bodyPr>
            <a:normAutofit fontScale="90000"/>
          </a:bodyPr>
          <a:lstStyle/>
          <a:p>
            <a:r>
              <a:rPr lang="en-US" dirty="0"/>
              <a:t>Wide Compatibility</a:t>
            </a:r>
          </a:p>
        </p:txBody>
      </p:sp>
      <p:sp>
        <p:nvSpPr>
          <p:cNvPr id="2" name="Text Placeholder 1">
            <a:extLst>
              <a:ext uri="{FF2B5EF4-FFF2-40B4-BE49-F238E27FC236}">
                <a16:creationId xmlns:a16="http://schemas.microsoft.com/office/drawing/2014/main" id="{97BD32B2-7952-6218-AD4A-8C83CDC432DE}"/>
              </a:ext>
            </a:extLst>
          </p:cNvPr>
          <p:cNvSpPr>
            <a:spLocks noGrp="1"/>
          </p:cNvSpPr>
          <p:nvPr>
            <p:ph type="body" idx="1"/>
          </p:nvPr>
        </p:nvSpPr>
        <p:spPr/>
        <p:txBody>
          <a:bodyPr/>
          <a:lstStyle/>
          <a:p>
            <a:r>
              <a:rPr lang="en-US" dirty="0"/>
              <a:t>OpenChain standards are compatible with all compliance standards, security standards and SBOM formats that we are aware of.</a:t>
            </a:r>
          </a:p>
          <a:p>
            <a:endParaRPr lang="en-US" dirty="0"/>
          </a:p>
          <a:p>
            <a:r>
              <a:rPr lang="en-US" dirty="0"/>
              <a:t>In general, OpenChain standards are designed to work with all other standards related to open source process management or solution implementation.</a:t>
            </a:r>
          </a:p>
          <a:p>
            <a:pPr marL="114300" indent="0">
              <a:buNone/>
            </a:pPr>
            <a:endParaRPr lang="en-US" dirty="0"/>
          </a:p>
          <a:p>
            <a:r>
              <a:rPr lang="en-US" dirty="0"/>
              <a:t>The goal is to be practical and useful for companies of all sizes and in all markets.</a:t>
            </a:r>
          </a:p>
        </p:txBody>
      </p:sp>
    </p:spTree>
    <p:extLst>
      <p:ext uri="{BB962C8B-B14F-4D97-AF65-F5344CB8AC3E}">
        <p14:creationId xmlns:p14="http://schemas.microsoft.com/office/powerpoint/2010/main" val="1517323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Adoption Methods</a:t>
            </a:r>
          </a:p>
        </p:txBody>
      </p:sp>
    </p:spTree>
    <p:extLst>
      <p:ext uri="{BB962C8B-B14F-4D97-AF65-F5344CB8AC3E}">
        <p14:creationId xmlns:p14="http://schemas.microsoft.com/office/powerpoint/2010/main" val="796214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Self-Certification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85000" lnSpcReduction="10000"/>
          </a:bodyPr>
          <a:lstStyle/>
          <a:p>
            <a:r>
              <a:rPr lang="en-US" dirty="0"/>
              <a:t>Self-certification to an OpenChain standard (and any other standard) involves an entity reviewing material, deciding that they meet the requirements it describes, and then advertising that fact.</a:t>
            </a:r>
          </a:p>
          <a:p>
            <a:endParaRPr lang="en-US" dirty="0"/>
          </a:p>
          <a:p>
            <a:r>
              <a:rPr lang="en-US" dirty="0"/>
              <a:t>OpenChain provides extensive resources to help with this, such as self-certification checklists.</a:t>
            </a:r>
          </a:p>
          <a:p>
            <a:endParaRPr lang="en-US" dirty="0"/>
          </a:p>
          <a:p>
            <a:r>
              <a:rPr lang="en-US" dirty="0"/>
              <a:t>The OpenChain standards are explicitly designed to work effectively with self-certification because:</a:t>
            </a:r>
          </a:p>
          <a:p>
            <a:pPr lvl="1">
              <a:buFont typeface="Courier New" panose="02070309020205020404" pitchFamily="49" charset="0"/>
              <a:buChar char="o"/>
            </a:pPr>
            <a:r>
              <a:rPr lang="en-US" dirty="0"/>
              <a:t>They require a company to keep records of how they certified and details of each point (verification materials)</a:t>
            </a:r>
          </a:p>
          <a:p>
            <a:pPr lvl="1">
              <a:buFont typeface="Courier New" panose="02070309020205020404" pitchFamily="49" charset="0"/>
              <a:buChar char="o"/>
            </a:pPr>
            <a:r>
              <a:rPr lang="en-US" dirty="0"/>
              <a:t>They are designed for supply chain procurement, with an expectation that customer companies can and will audit supplier company verification materials at the time of their choosing</a:t>
            </a:r>
          </a:p>
          <a:p>
            <a:endParaRPr lang="en-US" dirty="0"/>
          </a:p>
          <a:p>
            <a:r>
              <a:rPr lang="en-US" dirty="0"/>
              <a:t>This has proven effective, and no purposeful attempts to “cheat” have been reported to us since our public launch in 2016.</a:t>
            </a:r>
          </a:p>
        </p:txBody>
      </p:sp>
    </p:spTree>
    <p:extLst>
      <p:ext uri="{BB962C8B-B14F-4D97-AF65-F5344CB8AC3E}">
        <p14:creationId xmlns:p14="http://schemas.microsoft.com/office/powerpoint/2010/main" val="1597066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4298-2C16-FF9F-FCA6-D86C2DB3CF3D}"/>
              </a:ext>
            </a:extLst>
          </p:cNvPr>
          <p:cNvSpPr>
            <a:spLocks noGrp="1"/>
          </p:cNvSpPr>
          <p:nvPr>
            <p:ph type="title"/>
          </p:nvPr>
        </p:nvSpPr>
        <p:spPr/>
        <p:txBody>
          <a:bodyPr>
            <a:normAutofit fontScale="90000"/>
          </a:bodyPr>
          <a:lstStyle/>
          <a:p>
            <a:r>
              <a:rPr lang="en-US" dirty="0"/>
              <a:t>Platinum Members (Governing Board)</a:t>
            </a:r>
          </a:p>
        </p:txBody>
      </p:sp>
      <p:sp>
        <p:nvSpPr>
          <p:cNvPr id="7" name="Google Shape;279;g17bbeb37c32_0_11">
            <a:extLst>
              <a:ext uri="{FF2B5EF4-FFF2-40B4-BE49-F238E27FC236}">
                <a16:creationId xmlns:a16="http://schemas.microsoft.com/office/drawing/2014/main" id="{825575BC-EA6B-C5C3-F300-5F79CB3BB60A}"/>
              </a:ext>
            </a:extLst>
          </p:cNvPr>
          <p:cNvSpPr txBox="1">
            <a:spLocks/>
          </p:cNvSpPr>
          <p:nvPr/>
        </p:nvSpPr>
        <p:spPr>
          <a:xfrm>
            <a:off x="1564722" y="4323522"/>
            <a:ext cx="6014557" cy="506859"/>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800" dirty="0">
                <a:solidFill>
                  <a:schemeClr val="bg2"/>
                </a:solidFill>
                <a:latin typeface="Open Sans Light" pitchFamily="2" charset="0"/>
                <a:ea typeface="Open Sans Light" pitchFamily="2" charset="0"/>
                <a:cs typeface="Open Sans Light" pitchFamily="2" charset="0"/>
              </a:rPr>
              <a:t>Members Represent Trillions In USD Market Value</a:t>
            </a:r>
          </a:p>
        </p:txBody>
      </p:sp>
      <p:pic>
        <p:nvPicPr>
          <p:cNvPr id="4" name="Picture 3">
            <a:extLst>
              <a:ext uri="{FF2B5EF4-FFF2-40B4-BE49-F238E27FC236}">
                <a16:creationId xmlns:a16="http://schemas.microsoft.com/office/drawing/2014/main" id="{823B48B2-0E2A-D473-CF78-6CD0AA0E9B6A}"/>
              </a:ext>
            </a:extLst>
          </p:cNvPr>
          <p:cNvPicPr>
            <a:picLocks noChangeAspect="1"/>
          </p:cNvPicPr>
          <p:nvPr/>
        </p:nvPicPr>
        <p:blipFill>
          <a:blip r:embed="rId2"/>
          <a:srcRect/>
          <a:stretch/>
        </p:blipFill>
        <p:spPr>
          <a:xfrm>
            <a:off x="834939" y="1265525"/>
            <a:ext cx="7474121" cy="2612450"/>
          </a:xfrm>
          <a:prstGeom prst="rect">
            <a:avLst/>
          </a:prstGeom>
        </p:spPr>
      </p:pic>
    </p:spTree>
    <p:extLst>
      <p:ext uri="{BB962C8B-B14F-4D97-AF65-F5344CB8AC3E}">
        <p14:creationId xmlns:p14="http://schemas.microsoft.com/office/powerpoint/2010/main" val="6978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1183-C308-8E68-953E-5EAB011652DB}"/>
              </a:ext>
            </a:extLst>
          </p:cNvPr>
          <p:cNvSpPr>
            <a:spLocks noGrp="1"/>
          </p:cNvSpPr>
          <p:nvPr>
            <p:ph type="title"/>
          </p:nvPr>
        </p:nvSpPr>
        <p:spPr/>
        <p:txBody>
          <a:bodyPr>
            <a:normAutofit fontScale="90000"/>
          </a:bodyPr>
          <a:lstStyle/>
          <a:p>
            <a:r>
              <a:rPr lang="en-US" dirty="0"/>
              <a:t>Third-Party Certification</a:t>
            </a:r>
          </a:p>
        </p:txBody>
      </p:sp>
      <p:sp>
        <p:nvSpPr>
          <p:cNvPr id="3" name="Text Placeholder 2">
            <a:extLst>
              <a:ext uri="{FF2B5EF4-FFF2-40B4-BE49-F238E27FC236}">
                <a16:creationId xmlns:a16="http://schemas.microsoft.com/office/drawing/2014/main" id="{FB34B2A6-2DB1-A361-876D-38F3EFDCB9C7}"/>
              </a:ext>
            </a:extLst>
          </p:cNvPr>
          <p:cNvSpPr>
            <a:spLocks noGrp="1"/>
          </p:cNvSpPr>
          <p:nvPr>
            <p:ph type="body" idx="1"/>
          </p:nvPr>
        </p:nvSpPr>
        <p:spPr/>
        <p:txBody>
          <a:bodyPr>
            <a:normAutofit fontScale="92500" lnSpcReduction="20000"/>
          </a:bodyPr>
          <a:lstStyle/>
          <a:p>
            <a:r>
              <a:rPr lang="en-US" dirty="0"/>
              <a:t>Third-party certification to an OpenChain standard (and any other standard) one legal entity with appropriate permission in the local jurisdiction to certify that another legal entity meets the requirements of the relevant standard.</a:t>
            </a:r>
          </a:p>
          <a:p>
            <a:endParaRPr lang="en-US" dirty="0"/>
          </a:p>
          <a:p>
            <a:r>
              <a:rPr lang="en-US" dirty="0"/>
              <a:t>This is a common approach in regulation-heavy industries such as automotive around standards such as ISO 26262 (functional safety).</a:t>
            </a:r>
          </a:p>
          <a:p>
            <a:endParaRPr lang="en-US" dirty="0"/>
          </a:p>
          <a:p>
            <a:r>
              <a:rPr lang="en-US" dirty="0"/>
              <a:t>Because OpenChain produces ISO standards, it supports and follows the same type of third-party certification processes used by other ISO standards.</a:t>
            </a:r>
          </a:p>
          <a:p>
            <a:endParaRPr lang="en-US" dirty="0"/>
          </a:p>
          <a:p>
            <a:r>
              <a:rPr lang="en-US" dirty="0"/>
              <a:t>Third-party certifiers such as Bureau Veritas, Deloitte and PwC support OpenChain standards.</a:t>
            </a:r>
          </a:p>
          <a:p>
            <a:endParaRPr lang="en-US" dirty="0"/>
          </a:p>
        </p:txBody>
      </p:sp>
    </p:spTree>
    <p:extLst>
      <p:ext uri="{BB962C8B-B14F-4D97-AF65-F5344CB8AC3E}">
        <p14:creationId xmlns:p14="http://schemas.microsoft.com/office/powerpoint/2010/main" val="3014482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Support Network</a:t>
            </a:r>
          </a:p>
        </p:txBody>
      </p:sp>
    </p:spTree>
    <p:extLst>
      <p:ext uri="{BB962C8B-B14F-4D97-AF65-F5344CB8AC3E}">
        <p14:creationId xmlns:p14="http://schemas.microsoft.com/office/powerpoint/2010/main" val="3200833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2e62ad20c76_0_18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Our Community Study and Work Groups</a:t>
            </a:r>
            <a:endParaRPr dirty="0"/>
          </a:p>
        </p:txBody>
      </p:sp>
      <p:sp>
        <p:nvSpPr>
          <p:cNvPr id="391" name="Google Shape;391;g2e62ad20c76_0_182"/>
          <p:cNvSpPr txBox="1"/>
          <p:nvPr/>
        </p:nvSpPr>
        <p:spPr>
          <a:xfrm>
            <a:off x="4207222" y="1272452"/>
            <a:ext cx="2707500" cy="3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Industry-Specific Work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Automotive (Summer 2019~)</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Telecom (Spring 2021~)</a:t>
            </a:r>
            <a:endParaRPr sz="1050" b="1" i="0" u="none" strike="noStrike" cap="none" dirty="0">
              <a:solidFill>
                <a:schemeClr val="dk1"/>
              </a:solidFill>
              <a:latin typeface="Open Sans ExtraBold" pitchFamily="2" charset="0"/>
              <a:ea typeface="Open Sans ExtraBold" pitchFamily="2" charset="0"/>
              <a:cs typeface="Open Sans ExtraBold"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Regional User Groups</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China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Germany (Jan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India (Sept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Japan (Dec 2017~)</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Korea (Jan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Taiwan (Sept 2019~)</a:t>
            </a:r>
            <a:endParaRPr sz="1050" dirty="0">
              <a:solidFill>
                <a:schemeClr val="dk1"/>
              </a:solidFill>
              <a:latin typeface="Open Sans Light" pitchFamily="2" charset="0"/>
              <a:ea typeface="Open Sans Light" pitchFamily="2" charset="0"/>
              <a:cs typeface="Open Sans Light" pitchFamily="2" charset="0"/>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UK (June 2020~)</a:t>
            </a:r>
            <a:endParaRPr sz="1050" dirty="0">
              <a:solidFill>
                <a:schemeClr val="dk1"/>
              </a:solidFill>
              <a:latin typeface="Open Sans Light" pitchFamily="2" charset="0"/>
              <a:ea typeface="Open Sans Light" pitchFamily="2" charset="0"/>
              <a:cs typeface="Open Sans Light" pitchFamily="2" charset="0"/>
              <a:sym typeface="Open Sans"/>
            </a:endParaRPr>
          </a:p>
        </p:txBody>
      </p:sp>
      <p:sp>
        <p:nvSpPr>
          <p:cNvPr id="392" name="Google Shape;392;g2e62ad20c76_0_182"/>
          <p:cNvSpPr txBox="1"/>
          <p:nvPr/>
        </p:nvSpPr>
        <p:spPr>
          <a:xfrm>
            <a:off x="2107115" y="1272450"/>
            <a:ext cx="1942500" cy="340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67"/>
              </a:spcBef>
              <a:spcAft>
                <a:spcPts val="0"/>
              </a:spcAft>
              <a:buNone/>
            </a:pPr>
            <a:r>
              <a:rPr lang="en-US" sz="1050" b="1" dirty="0">
                <a:solidFill>
                  <a:schemeClr val="dk1"/>
                </a:solidFill>
                <a:latin typeface="Open Sans ExtraBold" pitchFamily="2" charset="0"/>
                <a:ea typeface="Open Sans ExtraBold" pitchFamily="2" charset="0"/>
                <a:cs typeface="Open Sans ExtraBold" pitchFamily="2" charset="0"/>
                <a:sym typeface="Open Sans"/>
              </a:rPr>
              <a:t>Core </a:t>
            </a: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Work Groups</a:t>
            </a:r>
            <a:endParaRPr sz="1050" dirty="0">
              <a:solidFill>
                <a:schemeClr val="dk1"/>
              </a:solidFill>
              <a:latin typeface="Open Sans Light" pitchFamily="2" charset="0"/>
              <a:ea typeface="Open Sans Light" pitchFamily="2" charset="0"/>
              <a:cs typeface="Open Sans Light" pitchFamily="2" charset="0"/>
              <a:sym typeface="Open Sans"/>
            </a:endParaRP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Education (Autumn 2020~)</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Specification (Spring 2016~)</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Work Groups</a:t>
            </a:r>
            <a:endParaRPr sz="1050" b="0" i="0" u="none" strike="noStrike" cap="none" dirty="0">
              <a:solidFill>
                <a:schemeClr val="dk1"/>
              </a:solidFill>
              <a:latin typeface="Open Sans Light" pitchFamily="2" charset="0"/>
              <a:ea typeface="Open Sans Light" pitchFamily="2" charset="0"/>
              <a:cs typeface="Open Sans Light" pitchFamily="2" charset="0"/>
              <a:sym typeface="Open Sans"/>
            </a:endParaRPr>
          </a:p>
          <a:p>
            <a:pPr>
              <a:spcBef>
                <a:spcPts val="1067"/>
              </a:spcBef>
            </a:pPr>
            <a:r>
              <a:rPr lang="en-US" sz="1050" dirty="0">
                <a:solidFill>
                  <a:schemeClr val="dk1"/>
                </a:solidFill>
                <a:latin typeface="Open Sans Light" pitchFamily="2" charset="0"/>
                <a:ea typeface="Open Sans Light" pitchFamily="2" charset="0"/>
                <a:cs typeface="Open Sans Light" pitchFamily="2" charset="0"/>
                <a:sym typeface="Open Sans"/>
              </a:rPr>
              <a:t>AI (January 2024~)</a:t>
            </a:r>
          </a:p>
          <a:p>
            <a:pPr marL="0" lvl="0" indent="0" algn="l" rtl="0">
              <a:spcBef>
                <a:spcPts val="1067"/>
              </a:spcBef>
              <a:spcAft>
                <a:spcPts val="0"/>
              </a:spcAft>
              <a:buNone/>
            </a:pPr>
            <a:r>
              <a:rPr lang="en-US" sz="1050" dirty="0">
                <a:solidFill>
                  <a:schemeClr val="dk1"/>
                </a:solidFill>
                <a:latin typeface="Open Sans Light" pitchFamily="2" charset="0"/>
                <a:ea typeface="Open Sans Light" pitchFamily="2" charset="0"/>
                <a:cs typeface="Open Sans Light" pitchFamily="2" charset="0"/>
                <a:sym typeface="Open Sans"/>
              </a:rPr>
              <a:t>Automation (Summer 2019~)</a:t>
            </a:r>
            <a:endParaRPr sz="1050" dirty="0">
              <a:solidFill>
                <a:schemeClr val="dk1"/>
              </a:solidFill>
              <a:latin typeface="Open Sans Light" pitchFamily="2" charset="0"/>
              <a:ea typeface="Open Sans Light" pitchFamily="2" charset="0"/>
              <a:cs typeface="Open Sans Light" pitchFamily="2" charset="0"/>
              <a:sym typeface="Open Sans"/>
            </a:endParaRPr>
          </a:p>
          <a:p>
            <a:pPr marL="0" marR="0" lvl="0" indent="0" algn="l" rtl="0">
              <a:lnSpc>
                <a:spcPct val="100000"/>
              </a:lnSpc>
              <a:spcBef>
                <a:spcPts val="1067"/>
              </a:spcBef>
              <a:spcAft>
                <a:spcPts val="0"/>
              </a:spcAft>
              <a:buNone/>
            </a:pPr>
            <a:b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br>
            <a:r>
              <a:rPr lang="en-US" sz="1050" b="1" i="0" u="none" strike="noStrike" cap="none" dirty="0">
                <a:solidFill>
                  <a:schemeClr val="dk1"/>
                </a:solidFill>
                <a:latin typeface="Open Sans ExtraBold" pitchFamily="2" charset="0"/>
                <a:ea typeface="Open Sans ExtraBold" pitchFamily="2" charset="0"/>
                <a:cs typeface="Open Sans ExtraBold" pitchFamily="2" charset="0"/>
                <a:sym typeface="Open Sans"/>
              </a:rPr>
              <a:t>Community Study Groups</a:t>
            </a:r>
            <a:endParaRPr sz="1050" dirty="0">
              <a:solidFill>
                <a:schemeClr val="dk1"/>
              </a:solidFill>
              <a:latin typeface="Open Sans Light" pitchFamily="2" charset="0"/>
              <a:ea typeface="Open Sans Light" pitchFamily="2" charset="0"/>
              <a:cs typeface="Open Sans Light" pitchFamily="2" charset="0"/>
            </a:endParaRPr>
          </a:p>
          <a:p>
            <a:pPr marL="0" marR="0" lvl="0" indent="0" algn="l" rtl="0">
              <a:lnSpc>
                <a:spcPct val="100000"/>
              </a:lnSpc>
              <a:spcBef>
                <a:spcPts val="1067"/>
              </a:spcBef>
              <a:spcAft>
                <a:spcPts val="0"/>
              </a:spcAft>
              <a:buNone/>
            </a:pPr>
            <a:r>
              <a:rPr lang="en-US" sz="1050" b="0" i="0" u="none" strike="noStrike" cap="none" dirty="0">
                <a:solidFill>
                  <a:schemeClr val="dk1"/>
                </a:solidFill>
                <a:latin typeface="Open Sans Light" pitchFamily="2" charset="0"/>
                <a:ea typeface="Open Sans Light" pitchFamily="2" charset="0"/>
                <a:cs typeface="Open Sans Light" pitchFamily="2" charset="0"/>
                <a:sym typeface="Open Sans"/>
              </a:rPr>
              <a:t>SBOM (July 2024~)</a:t>
            </a:r>
            <a:endParaRPr lang="en-US" sz="1050" dirty="0">
              <a:solidFill>
                <a:schemeClr val="dk1"/>
              </a:solidFill>
              <a:latin typeface="Open Sans Light" pitchFamily="2" charset="0"/>
              <a:ea typeface="Open Sans Light" pitchFamily="2" charset="0"/>
              <a:cs typeface="Open Sans Light" pitchFamily="2" charset="0"/>
              <a:sym typeface="Open Sans"/>
            </a:endParaRPr>
          </a:p>
        </p:txBody>
      </p:sp>
      <p:pic>
        <p:nvPicPr>
          <p:cNvPr id="393" name="Google Shape;393;g2e62ad20c76_0_182" descr="A qr code with black squares&#10;&#10;Description automatically generated"/>
          <p:cNvPicPr preferRelativeResize="0"/>
          <p:nvPr/>
        </p:nvPicPr>
        <p:blipFill rotWithShape="1">
          <a:blip r:embed="rId3">
            <a:alphaModFix/>
          </a:blip>
          <a:srcRect/>
          <a:stretch/>
        </p:blipFill>
        <p:spPr>
          <a:xfrm>
            <a:off x="6609600" y="2609100"/>
            <a:ext cx="2534400" cy="2534400"/>
          </a:xfrm>
          <a:prstGeom prst="rect">
            <a:avLst/>
          </a:prstGeom>
          <a:noFill/>
          <a:ln>
            <a:noFill/>
          </a:ln>
        </p:spPr>
      </p:pic>
    </p:spTree>
    <p:extLst>
      <p:ext uri="{BB962C8B-B14F-4D97-AF65-F5344CB8AC3E}">
        <p14:creationId xmlns:p14="http://schemas.microsoft.com/office/powerpoint/2010/main" val="465866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73B729D-1D4A-8241-8BEC-6878684E176D}"/>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EA3F3468-9DF3-9D3D-351A-F7E4A0DC0104}"/>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dirty="0">
                <a:solidFill>
                  <a:schemeClr val="tx1"/>
                </a:solidFill>
              </a:rPr>
              <a:t>Welcome 2025/2026 Chairs: Spec, Education and Telco!</a:t>
            </a:r>
            <a:endParaRPr dirty="0">
              <a:solidFill>
                <a:schemeClr val="tx1"/>
              </a:solidFill>
            </a:endParaRPr>
          </a:p>
        </p:txBody>
      </p:sp>
      <p:sp>
        <p:nvSpPr>
          <p:cNvPr id="587" name="Google Shape;587;p58">
            <a:extLst>
              <a:ext uri="{FF2B5EF4-FFF2-40B4-BE49-F238E27FC236}">
                <a16:creationId xmlns:a16="http://schemas.microsoft.com/office/drawing/2014/main" id="{0C9C081D-5C63-C31C-E26B-2E31CE62FA8B}"/>
              </a:ext>
            </a:extLst>
          </p:cNvPr>
          <p:cNvSpPr txBox="1">
            <a:spLocks noGrp="1"/>
          </p:cNvSpPr>
          <p:nvPr>
            <p:ph type="body" idx="4294967295"/>
          </p:nvPr>
        </p:nvSpPr>
        <p:spPr>
          <a:xfrm>
            <a:off x="281131" y="3031527"/>
            <a:ext cx="2762181" cy="918681"/>
          </a:xfrm>
          <a:prstGeom prst="rect">
            <a:avLst/>
          </a:prstGeom>
          <a:noFill/>
          <a:ln>
            <a:noFill/>
          </a:ln>
        </p:spPr>
        <p:txBody>
          <a:bodyPr spcFirstLastPara="1" wrap="square" lIns="91425" tIns="91425" rIns="91425" bIns="91425" anchor="t" anchorCtr="0">
            <a:noAutofit/>
          </a:bodyPr>
          <a:lstStyle/>
          <a:p>
            <a:pPr marL="131445" lvl="0" indent="0" algn="ctr" rtl="0">
              <a:spcBef>
                <a:spcPts val="0"/>
              </a:spcBef>
              <a:spcAft>
                <a:spcPts val="0"/>
              </a:spcAft>
              <a:buSzPct val="100000"/>
              <a:buNone/>
            </a:pPr>
            <a:r>
              <a:rPr lang="en-US" sz="1200" dirty="0">
                <a:latin typeface="Josefin Sans" pitchFamily="2" charset="77"/>
              </a:rPr>
              <a:t>Specification Chair:</a:t>
            </a:r>
            <a:br>
              <a:rPr lang="en-US" sz="1200" dirty="0">
                <a:latin typeface="Josefin Sans" pitchFamily="2" charset="77"/>
              </a:rPr>
            </a:br>
            <a:r>
              <a:rPr lang="en-US" sz="1200" dirty="0">
                <a:latin typeface="Josefin Sans" pitchFamily="2" charset="77"/>
                <a:hlinkClick r:id="rId3"/>
              </a:rPr>
              <a:t>Chris Wood, Lockheed Martin</a:t>
            </a:r>
            <a:br>
              <a:rPr lang="en-US" sz="1200" dirty="0">
                <a:latin typeface="Josefin Sans" pitchFamily="2" charset="77"/>
              </a:rPr>
            </a:br>
            <a:r>
              <a:rPr lang="en-US" sz="1200" dirty="0">
                <a:latin typeface="Josefin Sans" pitchFamily="2" charset="77"/>
              </a:rPr>
              <a:t>(4</a:t>
            </a:r>
            <a:r>
              <a:rPr lang="en-US" sz="1200" baseline="30000" dirty="0">
                <a:latin typeface="Josefin Sans" pitchFamily="2" charset="77"/>
              </a:rPr>
              <a:t>th</a:t>
            </a:r>
            <a:r>
              <a:rPr lang="en-US" sz="1200" dirty="0">
                <a:latin typeface="Josefin Sans" pitchFamily="2" charset="77"/>
              </a:rPr>
              <a:t> term)</a:t>
            </a:r>
            <a:endParaRPr sz="1200" dirty="0">
              <a:latin typeface="Josefin Sans" pitchFamily="2" charset="77"/>
            </a:endParaRPr>
          </a:p>
        </p:txBody>
      </p:sp>
      <p:pic>
        <p:nvPicPr>
          <p:cNvPr id="3" name="Picture 2" descr="A person in a suit and tie&#10;&#10;AI-generated content may be incorrect.">
            <a:extLst>
              <a:ext uri="{FF2B5EF4-FFF2-40B4-BE49-F238E27FC236}">
                <a16:creationId xmlns:a16="http://schemas.microsoft.com/office/drawing/2014/main" id="{3461A87A-939A-E5BF-1A06-C662F6F0C40F}"/>
              </a:ext>
            </a:extLst>
          </p:cNvPr>
          <p:cNvPicPr>
            <a:picLocks noChangeAspect="1"/>
          </p:cNvPicPr>
          <p:nvPr/>
        </p:nvPicPr>
        <p:blipFill>
          <a:blip r:embed="rId4"/>
          <a:stretch>
            <a:fillRect/>
          </a:stretch>
        </p:blipFill>
        <p:spPr>
          <a:xfrm>
            <a:off x="1056132" y="1786429"/>
            <a:ext cx="1212180" cy="1212180"/>
          </a:xfrm>
          <a:prstGeom prst="rect">
            <a:avLst/>
          </a:prstGeom>
        </p:spPr>
      </p:pic>
      <p:sp>
        <p:nvSpPr>
          <p:cNvPr id="4" name="Google Shape;587;p58">
            <a:extLst>
              <a:ext uri="{FF2B5EF4-FFF2-40B4-BE49-F238E27FC236}">
                <a16:creationId xmlns:a16="http://schemas.microsoft.com/office/drawing/2014/main" id="{9FFB771D-9ADD-A9E3-452E-9DD3B7CE245D}"/>
              </a:ext>
            </a:extLst>
          </p:cNvPr>
          <p:cNvSpPr txBox="1">
            <a:spLocks/>
          </p:cNvSpPr>
          <p:nvPr/>
        </p:nvSpPr>
        <p:spPr>
          <a:xfrm>
            <a:off x="3167587" y="3031527"/>
            <a:ext cx="2762181" cy="735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Education Chair:</a:t>
            </a:r>
            <a:br>
              <a:rPr lang="en-US" sz="1200" dirty="0"/>
            </a:br>
            <a:r>
              <a:rPr lang="en-US" sz="1200" dirty="0">
                <a:hlinkClick r:id="rId5"/>
              </a:rPr>
              <a:t>Martin Yagi, First Light Fusion</a:t>
            </a:r>
            <a:endParaRPr lang="en-US" sz="1200" dirty="0"/>
          </a:p>
        </p:txBody>
      </p:sp>
      <p:pic>
        <p:nvPicPr>
          <p:cNvPr id="5" name="Picture 4">
            <a:extLst>
              <a:ext uri="{FF2B5EF4-FFF2-40B4-BE49-F238E27FC236}">
                <a16:creationId xmlns:a16="http://schemas.microsoft.com/office/drawing/2014/main" id="{871164D0-7AE4-984A-F331-3B9BE348AC59}"/>
              </a:ext>
            </a:extLst>
          </p:cNvPr>
          <p:cNvPicPr>
            <a:picLocks noChangeAspect="1"/>
          </p:cNvPicPr>
          <p:nvPr/>
        </p:nvPicPr>
        <p:blipFill>
          <a:blip r:embed="rId6"/>
          <a:srcRect/>
          <a:stretch/>
        </p:blipFill>
        <p:spPr>
          <a:xfrm>
            <a:off x="3942588" y="1786429"/>
            <a:ext cx="1212180" cy="1212180"/>
          </a:xfrm>
          <a:prstGeom prst="rect">
            <a:avLst/>
          </a:prstGeom>
        </p:spPr>
      </p:pic>
      <p:sp>
        <p:nvSpPr>
          <p:cNvPr id="6" name="Google Shape;587;p58">
            <a:extLst>
              <a:ext uri="{FF2B5EF4-FFF2-40B4-BE49-F238E27FC236}">
                <a16:creationId xmlns:a16="http://schemas.microsoft.com/office/drawing/2014/main" id="{6E3ACAA9-2ED2-1F05-DB17-57AB300B20CD}"/>
              </a:ext>
            </a:extLst>
          </p:cNvPr>
          <p:cNvSpPr txBox="1">
            <a:spLocks/>
          </p:cNvSpPr>
          <p:nvPr/>
        </p:nvSpPr>
        <p:spPr>
          <a:xfrm>
            <a:off x="6054043" y="3031527"/>
            <a:ext cx="2762181" cy="9186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dirty="0"/>
              <a:t>Telco Chair:</a:t>
            </a:r>
            <a:br>
              <a:rPr lang="en-US" sz="1200" dirty="0"/>
            </a:br>
            <a:r>
              <a:rPr lang="en-US" sz="1200" dirty="0">
                <a:hlinkClick r:id="rId7"/>
              </a:rPr>
              <a:t>Marc-Etienne Vargenau, Nokia</a:t>
            </a:r>
            <a:endParaRPr lang="en-US" sz="1200" dirty="0"/>
          </a:p>
          <a:p>
            <a:pPr marL="131445" indent="0" algn="ctr">
              <a:buSzPct val="100000"/>
              <a:buFont typeface="Josefin Sans Medium"/>
              <a:buNone/>
            </a:pPr>
            <a:r>
              <a:rPr lang="en-US" sz="1200" dirty="0"/>
              <a:t>(3</a:t>
            </a:r>
            <a:r>
              <a:rPr lang="en-US" sz="1200" baseline="30000" dirty="0"/>
              <a:t>rd</a:t>
            </a:r>
            <a:r>
              <a:rPr lang="en-US" sz="1200" dirty="0"/>
              <a:t> term)</a:t>
            </a:r>
          </a:p>
        </p:txBody>
      </p:sp>
      <p:pic>
        <p:nvPicPr>
          <p:cNvPr id="7" name="Picture 6">
            <a:extLst>
              <a:ext uri="{FF2B5EF4-FFF2-40B4-BE49-F238E27FC236}">
                <a16:creationId xmlns:a16="http://schemas.microsoft.com/office/drawing/2014/main" id="{00B5211E-1C1C-B52C-AAF0-27E9DD5C87F3}"/>
              </a:ext>
            </a:extLst>
          </p:cNvPr>
          <p:cNvPicPr>
            <a:picLocks noChangeAspect="1"/>
          </p:cNvPicPr>
          <p:nvPr/>
        </p:nvPicPr>
        <p:blipFill>
          <a:blip r:embed="rId8"/>
          <a:srcRect/>
          <a:stretch/>
        </p:blipFill>
        <p:spPr>
          <a:xfrm>
            <a:off x="6829044" y="1786429"/>
            <a:ext cx="1212180" cy="1212180"/>
          </a:xfrm>
          <a:prstGeom prst="rect">
            <a:avLst/>
          </a:prstGeom>
        </p:spPr>
      </p:pic>
      <p:sp>
        <p:nvSpPr>
          <p:cNvPr id="10" name="Google Shape;587;p58">
            <a:extLst>
              <a:ext uri="{FF2B5EF4-FFF2-40B4-BE49-F238E27FC236}">
                <a16:creationId xmlns:a16="http://schemas.microsoft.com/office/drawing/2014/main" id="{E84FD399-612E-5480-D4D9-F015B5080183}"/>
              </a:ext>
            </a:extLst>
          </p:cNvPr>
          <p:cNvSpPr txBox="1">
            <a:spLocks/>
          </p:cNvSpPr>
          <p:nvPr/>
        </p:nvSpPr>
        <p:spPr>
          <a:xfrm>
            <a:off x="3190879" y="4724266"/>
            <a:ext cx="2762181" cy="32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Josefin Sans Medium"/>
              <a:buChar char="●"/>
              <a:defRPr sz="1800" b="0" i="0" u="none" strike="noStrike" cap="none">
                <a:solidFill>
                  <a:schemeClr val="dk2"/>
                </a:solidFill>
                <a:latin typeface="Josefin Sans Medium"/>
                <a:ea typeface="Josefin Sans Medium"/>
                <a:cs typeface="Josefin Sans Medium"/>
                <a:sym typeface="Josefin Sans Medium"/>
              </a:defRPr>
            </a:lvl1pPr>
            <a:lvl2pPr marL="914400" marR="0" lvl="1"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2pPr>
            <a:lvl3pPr marL="1371600" marR="0" lvl="2"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3pPr>
            <a:lvl4pPr marL="1828800" marR="0" lvl="3"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4pPr>
            <a:lvl5pPr marL="2286000" marR="0" lvl="4"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5pPr>
            <a:lvl6pPr marL="2743200" marR="0" lvl="5"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6pPr>
            <a:lvl7pPr marL="3200400" marR="0" lvl="6"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7pPr>
            <a:lvl8pPr marL="3657600" marR="0" lvl="7"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8pPr>
            <a:lvl9pPr marL="4114800" marR="0" lvl="8" indent="-317500" algn="l" rtl="0">
              <a:lnSpc>
                <a:spcPct val="115000"/>
              </a:lnSpc>
              <a:spcBef>
                <a:spcPts val="0"/>
              </a:spcBef>
              <a:spcAft>
                <a:spcPts val="0"/>
              </a:spcAft>
              <a:buClr>
                <a:schemeClr val="dk2"/>
              </a:buClr>
              <a:buSzPts val="1400"/>
              <a:buFont typeface="Josefin Sans Medium"/>
              <a:buChar char="■"/>
              <a:defRPr sz="1400" b="0" i="0" u="none" strike="noStrike" cap="none">
                <a:solidFill>
                  <a:schemeClr val="dk2"/>
                </a:solidFill>
                <a:latin typeface="Josefin Sans Medium"/>
                <a:ea typeface="Josefin Sans Medium"/>
                <a:cs typeface="Josefin Sans Medium"/>
                <a:sym typeface="Josefin Sans Medium"/>
              </a:defRPr>
            </a:lvl9pPr>
          </a:lstStyle>
          <a:p>
            <a:pPr marL="131445" indent="0" algn="ctr">
              <a:buSzPct val="100000"/>
              <a:buFont typeface="Josefin Sans Medium"/>
              <a:buNone/>
            </a:pPr>
            <a:r>
              <a:rPr lang="en-US" sz="1200">
                <a:hlinkClick r:id="rId9"/>
              </a:rPr>
              <a:t>Election Process Overview</a:t>
            </a:r>
            <a:endParaRPr lang="en-US" sz="1200"/>
          </a:p>
        </p:txBody>
      </p:sp>
    </p:spTree>
    <p:extLst>
      <p:ext uri="{BB962C8B-B14F-4D97-AF65-F5344CB8AC3E}">
        <p14:creationId xmlns:p14="http://schemas.microsoft.com/office/powerpoint/2010/main" val="908270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Commercial Support</a:t>
            </a:r>
            <a:endParaRPr dirty="0"/>
          </a:p>
        </p:txBody>
      </p:sp>
      <p:pic>
        <p:nvPicPr>
          <p:cNvPr id="2" name="Picture 1" descr="A group of logos of different brands&#10;&#10;Description automatically generated">
            <a:extLst>
              <a:ext uri="{FF2B5EF4-FFF2-40B4-BE49-F238E27FC236}">
                <a16:creationId xmlns:a16="http://schemas.microsoft.com/office/drawing/2014/main" id="{418C4269-8FA2-6604-4772-0B268453543C}"/>
              </a:ext>
            </a:extLst>
          </p:cNvPr>
          <p:cNvPicPr>
            <a:picLocks noChangeAspect="1"/>
          </p:cNvPicPr>
          <p:nvPr/>
        </p:nvPicPr>
        <p:blipFill>
          <a:blip r:embed="rId3"/>
          <a:stretch>
            <a:fillRect/>
          </a:stretch>
        </p:blipFill>
        <p:spPr>
          <a:xfrm>
            <a:off x="793389" y="3276799"/>
            <a:ext cx="2593867" cy="1188223"/>
          </a:xfrm>
          <a:prstGeom prst="rect">
            <a:avLst/>
          </a:prstGeom>
        </p:spPr>
      </p:pic>
      <p:sp>
        <p:nvSpPr>
          <p:cNvPr id="3" name="TextBox 2">
            <a:extLst>
              <a:ext uri="{FF2B5EF4-FFF2-40B4-BE49-F238E27FC236}">
                <a16:creationId xmlns:a16="http://schemas.microsoft.com/office/drawing/2014/main" id="{E519F478-D371-9ADF-DD9F-D91125A1B60C}"/>
              </a:ext>
            </a:extLst>
          </p:cNvPr>
          <p:cNvSpPr txBox="1"/>
          <p:nvPr/>
        </p:nvSpPr>
        <p:spPr>
          <a:xfrm>
            <a:off x="1152404" y="2884272"/>
            <a:ext cx="1875835" cy="307777"/>
          </a:xfrm>
          <a:prstGeom prst="rect">
            <a:avLst/>
          </a:prstGeom>
          <a:noFill/>
        </p:spPr>
        <p:txBody>
          <a:bodyPr wrap="none" rtlCol="0">
            <a:spAutoFit/>
          </a:bodyPr>
          <a:lstStyle/>
          <a:p>
            <a:pPr algn="ctr"/>
            <a:r>
              <a:rPr lang="en-US" dirty="0"/>
              <a:t>Tooling / Automation </a:t>
            </a:r>
          </a:p>
        </p:txBody>
      </p:sp>
      <p:pic>
        <p:nvPicPr>
          <p:cNvPr id="4" name="Picture 3" descr="A group of logos with text&#10;&#10;Description automatically generated">
            <a:extLst>
              <a:ext uri="{FF2B5EF4-FFF2-40B4-BE49-F238E27FC236}">
                <a16:creationId xmlns:a16="http://schemas.microsoft.com/office/drawing/2014/main" id="{1D511FDA-E626-E2E5-CEEA-C3102B4333F7}"/>
              </a:ext>
            </a:extLst>
          </p:cNvPr>
          <p:cNvPicPr>
            <a:picLocks noChangeAspect="1"/>
          </p:cNvPicPr>
          <p:nvPr/>
        </p:nvPicPr>
        <p:blipFill>
          <a:blip r:embed="rId4"/>
          <a:stretch>
            <a:fillRect/>
          </a:stretch>
        </p:blipFill>
        <p:spPr>
          <a:xfrm>
            <a:off x="768095" y="1429878"/>
            <a:ext cx="2593867" cy="1369644"/>
          </a:xfrm>
          <a:prstGeom prst="rect">
            <a:avLst/>
          </a:prstGeom>
        </p:spPr>
      </p:pic>
      <p:sp>
        <p:nvSpPr>
          <p:cNvPr id="5" name="TextBox 4">
            <a:extLst>
              <a:ext uri="{FF2B5EF4-FFF2-40B4-BE49-F238E27FC236}">
                <a16:creationId xmlns:a16="http://schemas.microsoft.com/office/drawing/2014/main" id="{6D5A7FFC-BE8F-2A42-E2A7-BF35B519F602}"/>
              </a:ext>
            </a:extLst>
          </p:cNvPr>
          <p:cNvSpPr txBox="1"/>
          <p:nvPr/>
        </p:nvSpPr>
        <p:spPr>
          <a:xfrm>
            <a:off x="1057826" y="1117951"/>
            <a:ext cx="2064989" cy="307777"/>
          </a:xfrm>
          <a:prstGeom prst="rect">
            <a:avLst/>
          </a:prstGeom>
          <a:noFill/>
        </p:spPr>
        <p:txBody>
          <a:bodyPr wrap="none" rtlCol="0">
            <a:spAutoFit/>
          </a:bodyPr>
          <a:lstStyle/>
          <a:p>
            <a:pPr algn="ctr"/>
            <a:r>
              <a:rPr lang="en-US" dirty="0"/>
              <a:t>Third-Party Certification</a:t>
            </a:r>
          </a:p>
        </p:txBody>
      </p:sp>
      <p:pic>
        <p:nvPicPr>
          <p:cNvPr id="6" name="Picture 5" descr="A collection of logos&#10;&#10;Description automatically generated">
            <a:extLst>
              <a:ext uri="{FF2B5EF4-FFF2-40B4-BE49-F238E27FC236}">
                <a16:creationId xmlns:a16="http://schemas.microsoft.com/office/drawing/2014/main" id="{7DB7872B-0AAE-B64D-A44D-21E7CE86105F}"/>
              </a:ext>
            </a:extLst>
          </p:cNvPr>
          <p:cNvPicPr>
            <a:picLocks noChangeAspect="1"/>
          </p:cNvPicPr>
          <p:nvPr/>
        </p:nvPicPr>
        <p:blipFill>
          <a:blip r:embed="rId5"/>
          <a:stretch>
            <a:fillRect/>
          </a:stretch>
        </p:blipFill>
        <p:spPr>
          <a:xfrm>
            <a:off x="5838945" y="2711498"/>
            <a:ext cx="2585498" cy="2384682"/>
          </a:xfrm>
          <a:prstGeom prst="rect">
            <a:avLst/>
          </a:prstGeom>
        </p:spPr>
      </p:pic>
      <p:sp>
        <p:nvSpPr>
          <p:cNvPr id="7" name="TextBox 6">
            <a:extLst>
              <a:ext uri="{FF2B5EF4-FFF2-40B4-BE49-F238E27FC236}">
                <a16:creationId xmlns:a16="http://schemas.microsoft.com/office/drawing/2014/main" id="{C1C405F6-886A-AA37-0F94-57E121E923FA}"/>
              </a:ext>
            </a:extLst>
          </p:cNvPr>
          <p:cNvSpPr txBox="1"/>
          <p:nvPr/>
        </p:nvSpPr>
        <p:spPr>
          <a:xfrm>
            <a:off x="6476706" y="2355299"/>
            <a:ext cx="1309974" cy="307777"/>
          </a:xfrm>
          <a:prstGeom prst="rect">
            <a:avLst/>
          </a:prstGeom>
          <a:noFill/>
        </p:spPr>
        <p:txBody>
          <a:bodyPr wrap="none" rtlCol="0">
            <a:spAutoFit/>
          </a:bodyPr>
          <a:lstStyle/>
          <a:p>
            <a:pPr algn="ctr"/>
            <a:r>
              <a:rPr lang="en-US" dirty="0"/>
              <a:t>Consultancies</a:t>
            </a:r>
          </a:p>
        </p:txBody>
      </p:sp>
      <p:pic>
        <p:nvPicPr>
          <p:cNvPr id="8" name="Picture 7" descr="A group of logos of various brands&#10;&#10;Description automatically generated">
            <a:extLst>
              <a:ext uri="{FF2B5EF4-FFF2-40B4-BE49-F238E27FC236}">
                <a16:creationId xmlns:a16="http://schemas.microsoft.com/office/drawing/2014/main" id="{CB4B3E94-992E-1237-1319-45B8C19EB1C9}"/>
              </a:ext>
            </a:extLst>
          </p:cNvPr>
          <p:cNvPicPr>
            <a:picLocks noChangeAspect="1"/>
          </p:cNvPicPr>
          <p:nvPr/>
        </p:nvPicPr>
        <p:blipFill>
          <a:blip r:embed="rId6"/>
          <a:stretch>
            <a:fillRect/>
          </a:stretch>
        </p:blipFill>
        <p:spPr>
          <a:xfrm>
            <a:off x="5911055" y="307777"/>
            <a:ext cx="2439511" cy="1945299"/>
          </a:xfrm>
          <a:prstGeom prst="rect">
            <a:avLst/>
          </a:prstGeom>
        </p:spPr>
      </p:pic>
      <p:sp>
        <p:nvSpPr>
          <p:cNvPr id="9" name="TextBox 8">
            <a:extLst>
              <a:ext uri="{FF2B5EF4-FFF2-40B4-BE49-F238E27FC236}">
                <a16:creationId xmlns:a16="http://schemas.microsoft.com/office/drawing/2014/main" id="{964CA336-6551-5A1A-652E-B4D211443D5E}"/>
              </a:ext>
            </a:extLst>
          </p:cNvPr>
          <p:cNvSpPr txBox="1"/>
          <p:nvPr/>
        </p:nvSpPr>
        <p:spPr>
          <a:xfrm>
            <a:off x="6416511" y="0"/>
            <a:ext cx="1428596" cy="307777"/>
          </a:xfrm>
          <a:prstGeom prst="rect">
            <a:avLst/>
          </a:prstGeom>
          <a:noFill/>
        </p:spPr>
        <p:txBody>
          <a:bodyPr wrap="none" rtlCol="0">
            <a:spAutoFit/>
          </a:bodyPr>
          <a:lstStyle/>
          <a:p>
            <a:pPr algn="ctr"/>
            <a:r>
              <a:rPr lang="en-US" dirty="0"/>
              <a:t>Legal Providers</a:t>
            </a:r>
          </a:p>
        </p:txBody>
      </p:sp>
      <p:pic>
        <p:nvPicPr>
          <p:cNvPr id="11" name="Picture 10" descr="A qr code with a black and white background&#10;&#10;Description automatically generated">
            <a:extLst>
              <a:ext uri="{FF2B5EF4-FFF2-40B4-BE49-F238E27FC236}">
                <a16:creationId xmlns:a16="http://schemas.microsoft.com/office/drawing/2014/main" id="{7A712770-DA09-A93B-8D9C-400E0DC104E3}"/>
              </a:ext>
            </a:extLst>
          </p:cNvPr>
          <p:cNvPicPr>
            <a:picLocks noChangeAspect="1"/>
          </p:cNvPicPr>
          <p:nvPr/>
        </p:nvPicPr>
        <p:blipFill>
          <a:blip r:embed="rId7"/>
          <a:stretch>
            <a:fillRect/>
          </a:stretch>
        </p:blipFill>
        <p:spPr>
          <a:xfrm>
            <a:off x="3641825" y="1780516"/>
            <a:ext cx="1991655" cy="1991655"/>
          </a:xfrm>
          <a:prstGeom prst="rect">
            <a:avLst/>
          </a:prstGeom>
        </p:spPr>
      </p:pic>
    </p:spTree>
    <p:extLst>
      <p:ext uri="{BB962C8B-B14F-4D97-AF65-F5344CB8AC3E}">
        <p14:creationId xmlns:p14="http://schemas.microsoft.com/office/powerpoint/2010/main" val="3189938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We Have Free Reference Material</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US" dirty="0"/>
              <a:t>Reference training material</a:t>
            </a:r>
          </a:p>
          <a:p>
            <a:pPr marL="285750" indent="-285750">
              <a:spcAft>
                <a:spcPts val="1200"/>
              </a:spcAft>
            </a:pPr>
            <a:r>
              <a:rPr lang="en-US" dirty="0"/>
              <a:t>Policy template material</a:t>
            </a:r>
          </a:p>
          <a:p>
            <a:pPr marL="285750" indent="-285750">
              <a:spcAft>
                <a:spcPts val="1200"/>
              </a:spcAft>
            </a:pPr>
            <a:r>
              <a:rPr lang="en-US" dirty="0"/>
              <a:t>Capability modeling</a:t>
            </a:r>
          </a:p>
          <a:p>
            <a:pPr marL="285750" indent="-285750">
              <a:spcAft>
                <a:spcPts val="1200"/>
              </a:spcAft>
            </a:pPr>
            <a:r>
              <a:rPr lang="en-US" dirty="0"/>
              <a:t>Supplier education material</a:t>
            </a:r>
          </a:p>
          <a:p>
            <a:pPr marL="285750" indent="-285750">
              <a:spcAft>
                <a:spcPts val="1200"/>
              </a:spcAft>
            </a:pPr>
            <a:r>
              <a:rPr lang="en-US" dirty="0"/>
              <a:t>Self-certification checklists</a:t>
            </a:r>
          </a:p>
          <a:p>
            <a:pPr marL="285750" indent="-285750">
              <a:spcAft>
                <a:spcPts val="1200"/>
              </a:spcAft>
            </a:pPr>
            <a:r>
              <a:rPr lang="en-US" dirty="0"/>
              <a:t>Over 100 webinars</a:t>
            </a:r>
          </a:p>
          <a:p>
            <a:pPr marL="285750" indent="-285750">
              <a:spcAft>
                <a:spcPts val="1200"/>
              </a:spcAft>
            </a:pPr>
            <a:r>
              <a:rPr lang="en-US" dirty="0"/>
              <a:t>Over 1,000 other documents in multiple languages</a:t>
            </a:r>
            <a:endParaRPr dirty="0"/>
          </a:p>
        </p:txBody>
      </p:sp>
      <p:pic>
        <p:nvPicPr>
          <p:cNvPr id="5" name="Picture 4">
            <a:extLst>
              <a:ext uri="{FF2B5EF4-FFF2-40B4-BE49-F238E27FC236}">
                <a16:creationId xmlns:a16="http://schemas.microsoft.com/office/drawing/2014/main" id="{444FAFA4-2E6A-F8A0-38DE-B7BE112B1343}"/>
              </a:ext>
            </a:extLst>
          </p:cNvPr>
          <p:cNvPicPr>
            <a:picLocks noChangeAspect="1"/>
          </p:cNvPicPr>
          <p:nvPr/>
        </p:nvPicPr>
        <p:blipFill>
          <a:blip r:embed="rId3"/>
          <a:srcRect/>
          <a:stretch/>
        </p:blipFill>
        <p:spPr>
          <a:xfrm>
            <a:off x="6609600" y="2609850"/>
            <a:ext cx="2534400" cy="2534400"/>
          </a:xfrm>
          <a:prstGeom prst="rect">
            <a:avLst/>
          </a:prstGeom>
        </p:spPr>
      </p:pic>
    </p:spTree>
    <p:extLst>
      <p:ext uri="{BB962C8B-B14F-4D97-AF65-F5344CB8AC3E}">
        <p14:creationId xmlns:p14="http://schemas.microsoft.com/office/powerpoint/2010/main" val="132642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Example Reference Material</a:t>
            </a:r>
          </a:p>
        </p:txBody>
      </p:sp>
      <p:pic>
        <p:nvPicPr>
          <p:cNvPr id="3" name="Picture 2">
            <a:extLst>
              <a:ext uri="{FF2B5EF4-FFF2-40B4-BE49-F238E27FC236}">
                <a16:creationId xmlns:a16="http://schemas.microsoft.com/office/drawing/2014/main" id="{5A726FDB-7F5D-0180-BDAE-E647A4805059}"/>
              </a:ext>
            </a:extLst>
          </p:cNvPr>
          <p:cNvPicPr>
            <a:picLocks noChangeAspect="1"/>
          </p:cNvPicPr>
          <p:nvPr/>
        </p:nvPicPr>
        <p:blipFill>
          <a:blip r:embed="rId2"/>
          <a:srcRect/>
          <a:stretch/>
        </p:blipFill>
        <p:spPr>
          <a:xfrm>
            <a:off x="6468086" y="3526972"/>
            <a:ext cx="795598" cy="795598"/>
          </a:xfrm>
          <a:prstGeom prst="rect">
            <a:avLst/>
          </a:prstGeom>
        </p:spPr>
      </p:pic>
    </p:spTree>
    <p:extLst>
      <p:ext uri="{BB962C8B-B14F-4D97-AF65-F5344CB8AC3E}">
        <p14:creationId xmlns:p14="http://schemas.microsoft.com/office/powerpoint/2010/main" val="3177774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4069-32F5-1D59-CB60-84DD08FF9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2756E-F6CF-8E33-C502-643B88319BF3}"/>
              </a:ext>
            </a:extLst>
          </p:cNvPr>
          <p:cNvSpPr>
            <a:spLocks noGrp="1"/>
          </p:cNvSpPr>
          <p:nvPr>
            <p:ph type="title"/>
          </p:nvPr>
        </p:nvSpPr>
        <p:spPr/>
        <p:txBody>
          <a:bodyPr>
            <a:normAutofit fontScale="90000"/>
          </a:bodyPr>
          <a:lstStyle/>
          <a:p>
            <a:r>
              <a:rPr lang="en-JP" dirty="0"/>
              <a:t>Self-Certification Checklists</a:t>
            </a:r>
          </a:p>
        </p:txBody>
      </p:sp>
      <p:pic>
        <p:nvPicPr>
          <p:cNvPr id="4" name="Picture 3" descr="A screenshot of a document&#10;&#10;AI-generated content may be incorrect.">
            <a:extLst>
              <a:ext uri="{FF2B5EF4-FFF2-40B4-BE49-F238E27FC236}">
                <a16:creationId xmlns:a16="http://schemas.microsoft.com/office/drawing/2014/main" id="{10DDDA0C-263E-C8FB-89E6-7B1C767FE1E8}"/>
              </a:ext>
            </a:extLst>
          </p:cNvPr>
          <p:cNvPicPr>
            <a:picLocks noChangeAspect="1"/>
          </p:cNvPicPr>
          <p:nvPr/>
        </p:nvPicPr>
        <p:blipFill>
          <a:blip r:embed="rId2"/>
          <a:stretch>
            <a:fillRect/>
          </a:stretch>
        </p:blipFill>
        <p:spPr>
          <a:xfrm>
            <a:off x="5303520" y="0"/>
            <a:ext cx="3840480"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AAE2E2D7-F8E6-B34E-A9E7-1B2D1494BF2C}"/>
              </a:ext>
            </a:extLst>
          </p:cNvPr>
          <p:cNvPicPr>
            <a:picLocks noChangeAspect="1"/>
          </p:cNvPicPr>
          <p:nvPr/>
        </p:nvPicPr>
        <p:blipFill>
          <a:blip r:embed="rId3"/>
          <a:stretch>
            <a:fillRect/>
          </a:stretch>
        </p:blipFill>
        <p:spPr>
          <a:xfrm>
            <a:off x="1672534" y="1728575"/>
            <a:ext cx="2032276" cy="2032276"/>
          </a:xfrm>
          <a:prstGeom prst="rect">
            <a:avLst/>
          </a:prstGeom>
        </p:spPr>
      </p:pic>
    </p:spTree>
    <p:extLst>
      <p:ext uri="{BB962C8B-B14F-4D97-AF65-F5344CB8AC3E}">
        <p14:creationId xmlns:p14="http://schemas.microsoft.com/office/powerpoint/2010/main" val="4278825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E9F4-86AE-75AA-7D5E-BC40DA958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C59B-E4F0-9966-F385-AE14BA14B97D}"/>
              </a:ext>
            </a:extLst>
          </p:cNvPr>
          <p:cNvSpPr>
            <a:spLocks noGrp="1"/>
          </p:cNvSpPr>
          <p:nvPr>
            <p:ph type="title"/>
          </p:nvPr>
        </p:nvSpPr>
        <p:spPr/>
        <p:txBody>
          <a:bodyPr>
            <a:normAutofit fontScale="90000"/>
          </a:bodyPr>
          <a:lstStyle/>
          <a:p>
            <a:r>
              <a:rPr lang="en-JP" dirty="0"/>
              <a:t>Reference Compliance Training Slides</a:t>
            </a:r>
          </a:p>
        </p:txBody>
      </p:sp>
      <p:pic>
        <p:nvPicPr>
          <p:cNvPr id="5" name="Picture 4" descr="A screenshot of a computer&#10;&#10;AI-generated content may be incorrect.">
            <a:extLst>
              <a:ext uri="{FF2B5EF4-FFF2-40B4-BE49-F238E27FC236}">
                <a16:creationId xmlns:a16="http://schemas.microsoft.com/office/drawing/2014/main" id="{B39D3695-0BE9-6AFF-6F14-B2D49DC5A445}"/>
              </a:ext>
            </a:extLst>
          </p:cNvPr>
          <p:cNvPicPr>
            <a:picLocks noChangeAspect="1"/>
          </p:cNvPicPr>
          <p:nvPr/>
        </p:nvPicPr>
        <p:blipFill>
          <a:blip r:embed="rId2"/>
          <a:stretch>
            <a:fillRect/>
          </a:stretch>
        </p:blipFill>
        <p:spPr>
          <a:xfrm>
            <a:off x="1568850" y="1017800"/>
            <a:ext cx="7263450" cy="3496099"/>
          </a:xfrm>
          <a:prstGeom prst="rect">
            <a:avLst/>
          </a:prstGeom>
        </p:spPr>
      </p:pic>
    </p:spTree>
    <p:extLst>
      <p:ext uri="{BB962C8B-B14F-4D97-AF65-F5344CB8AC3E}">
        <p14:creationId xmlns:p14="http://schemas.microsoft.com/office/powerpoint/2010/main" val="3004702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43DD-D153-E3F8-CD1C-F42BC9B1EEC4}"/>
              </a:ext>
            </a:extLst>
          </p:cNvPr>
          <p:cNvSpPr>
            <a:spLocks noGrp="1"/>
          </p:cNvSpPr>
          <p:nvPr>
            <p:ph type="title"/>
          </p:nvPr>
        </p:nvSpPr>
        <p:spPr/>
        <p:txBody>
          <a:bodyPr>
            <a:normAutofit fontScale="90000"/>
          </a:bodyPr>
          <a:lstStyle/>
          <a:p>
            <a:r>
              <a:rPr lang="en-US" dirty="0"/>
              <a:t>Free Online Compliance Management Training</a:t>
            </a:r>
          </a:p>
        </p:txBody>
      </p:sp>
      <p:pic>
        <p:nvPicPr>
          <p:cNvPr id="6" name="Picture 5" descr="A blue background with white text&#10;&#10;Description automatically generated">
            <a:extLst>
              <a:ext uri="{FF2B5EF4-FFF2-40B4-BE49-F238E27FC236}">
                <a16:creationId xmlns:a16="http://schemas.microsoft.com/office/drawing/2014/main" id="{F43370D2-A95D-86F9-C193-331F290C81AB}"/>
              </a:ext>
            </a:extLst>
          </p:cNvPr>
          <p:cNvPicPr>
            <a:picLocks noChangeAspect="1"/>
          </p:cNvPicPr>
          <p:nvPr/>
        </p:nvPicPr>
        <p:blipFill>
          <a:blip r:embed="rId2"/>
          <a:stretch>
            <a:fillRect/>
          </a:stretch>
        </p:blipFill>
        <p:spPr>
          <a:xfrm>
            <a:off x="2534402" y="1292906"/>
            <a:ext cx="3552634" cy="1776317"/>
          </a:xfrm>
          <a:prstGeom prst="rect">
            <a:avLst/>
          </a:prstGeom>
        </p:spPr>
      </p:pic>
      <p:pic>
        <p:nvPicPr>
          <p:cNvPr id="8" name="Picture 7" descr="A blue background with white text&#10;&#10;Description automatically generated">
            <a:extLst>
              <a:ext uri="{FF2B5EF4-FFF2-40B4-BE49-F238E27FC236}">
                <a16:creationId xmlns:a16="http://schemas.microsoft.com/office/drawing/2014/main" id="{454260C2-B3C0-4E8A-5C20-542CD7202F2B}"/>
              </a:ext>
            </a:extLst>
          </p:cNvPr>
          <p:cNvPicPr>
            <a:picLocks noChangeAspect="1"/>
          </p:cNvPicPr>
          <p:nvPr/>
        </p:nvPicPr>
        <p:blipFill>
          <a:blip r:embed="rId3"/>
          <a:stretch>
            <a:fillRect/>
          </a:stretch>
        </p:blipFill>
        <p:spPr>
          <a:xfrm>
            <a:off x="2534401" y="3206635"/>
            <a:ext cx="3552634" cy="1755501"/>
          </a:xfrm>
          <a:prstGeom prst="rect">
            <a:avLst/>
          </a:prstGeom>
        </p:spPr>
      </p:pic>
      <p:pic>
        <p:nvPicPr>
          <p:cNvPr id="3" name="Picture 2">
            <a:extLst>
              <a:ext uri="{FF2B5EF4-FFF2-40B4-BE49-F238E27FC236}">
                <a16:creationId xmlns:a16="http://schemas.microsoft.com/office/drawing/2014/main" id="{0016A4B3-3F00-9E0E-60D6-FBF939EEF42C}"/>
              </a:ext>
            </a:extLst>
          </p:cNvPr>
          <p:cNvPicPr>
            <a:picLocks noChangeAspect="1"/>
          </p:cNvPicPr>
          <p:nvPr/>
        </p:nvPicPr>
        <p:blipFill>
          <a:blip r:embed="rId4"/>
          <a:srcRect/>
          <a:stretch/>
        </p:blipFill>
        <p:spPr>
          <a:xfrm>
            <a:off x="6609600" y="2609100"/>
            <a:ext cx="2534400" cy="2534400"/>
          </a:xfrm>
          <a:prstGeom prst="rect">
            <a:avLst/>
          </a:prstGeom>
        </p:spPr>
      </p:pic>
      <p:sp>
        <p:nvSpPr>
          <p:cNvPr id="4" name="TextBox 3">
            <a:extLst>
              <a:ext uri="{FF2B5EF4-FFF2-40B4-BE49-F238E27FC236}">
                <a16:creationId xmlns:a16="http://schemas.microsoft.com/office/drawing/2014/main" id="{9119E081-FBB1-ED9B-3A64-D0A69B8AAD29}"/>
              </a:ext>
            </a:extLst>
          </p:cNvPr>
          <p:cNvSpPr txBox="1"/>
          <p:nvPr/>
        </p:nvSpPr>
        <p:spPr>
          <a:xfrm>
            <a:off x="311700" y="1292906"/>
            <a:ext cx="2023311" cy="307777"/>
          </a:xfrm>
          <a:prstGeom prst="rect">
            <a:avLst/>
          </a:prstGeom>
          <a:noFill/>
        </p:spPr>
        <p:txBody>
          <a:bodyPr wrap="none" rtlCol="0">
            <a:spAutoFit/>
          </a:bodyPr>
          <a:lstStyle/>
          <a:p>
            <a:r>
              <a:rPr lang="en-JP" dirty="0"/>
              <a:t>4.5 out of 5 star rating!</a:t>
            </a:r>
          </a:p>
        </p:txBody>
      </p:sp>
      <p:sp>
        <p:nvSpPr>
          <p:cNvPr id="5" name="TextBox 4">
            <a:extLst>
              <a:ext uri="{FF2B5EF4-FFF2-40B4-BE49-F238E27FC236}">
                <a16:creationId xmlns:a16="http://schemas.microsoft.com/office/drawing/2014/main" id="{E51041EF-49FE-06FD-1038-CBCDB9A20591}"/>
              </a:ext>
            </a:extLst>
          </p:cNvPr>
          <p:cNvSpPr txBox="1"/>
          <p:nvPr/>
        </p:nvSpPr>
        <p:spPr>
          <a:xfrm>
            <a:off x="311700" y="3206635"/>
            <a:ext cx="2023311" cy="307777"/>
          </a:xfrm>
          <a:prstGeom prst="rect">
            <a:avLst/>
          </a:prstGeom>
          <a:noFill/>
        </p:spPr>
        <p:txBody>
          <a:bodyPr wrap="none" rtlCol="0">
            <a:spAutoFit/>
          </a:bodyPr>
          <a:lstStyle/>
          <a:p>
            <a:r>
              <a:rPr lang="en-JP" dirty="0"/>
              <a:t>4.6 out of 5 star rating!</a:t>
            </a:r>
          </a:p>
        </p:txBody>
      </p:sp>
      <p:sp>
        <p:nvSpPr>
          <p:cNvPr id="7" name="Right Arrow 6">
            <a:extLst>
              <a:ext uri="{FF2B5EF4-FFF2-40B4-BE49-F238E27FC236}">
                <a16:creationId xmlns:a16="http://schemas.microsoft.com/office/drawing/2014/main" id="{EC59823B-2B48-8E2F-B26F-2C03ECB404E8}"/>
              </a:ext>
            </a:extLst>
          </p:cNvPr>
          <p:cNvSpPr/>
          <p:nvPr/>
        </p:nvSpPr>
        <p:spPr>
          <a:xfrm>
            <a:off x="2229179" y="1319794"/>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ight Arrow 8">
            <a:extLst>
              <a:ext uri="{FF2B5EF4-FFF2-40B4-BE49-F238E27FC236}">
                <a16:creationId xmlns:a16="http://schemas.microsoft.com/office/drawing/2014/main" id="{FCD999F7-4BBB-7E39-D3D5-F10C067CFD58}"/>
              </a:ext>
            </a:extLst>
          </p:cNvPr>
          <p:cNvSpPr/>
          <p:nvPr/>
        </p:nvSpPr>
        <p:spPr>
          <a:xfrm>
            <a:off x="2198899" y="3260412"/>
            <a:ext cx="279400" cy="254000"/>
          </a:xfrm>
          <a:prstGeom prst="right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47061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F6CEB1E5-49F6-75AC-B26B-81753AEB54BB}"/>
              </a:ext>
            </a:extLst>
          </p:cNvPr>
          <p:cNvGraphicFramePr>
            <a:graphicFrameLocks noGrp="1"/>
          </p:cNvGraphicFramePr>
          <p:nvPr/>
        </p:nvGraphicFramePr>
        <p:xfrm>
          <a:off x="131805" y="1182302"/>
          <a:ext cx="8954532" cy="3087742"/>
        </p:xfrm>
        <a:graphic>
          <a:graphicData uri="http://schemas.openxmlformats.org/drawingml/2006/table">
            <a:tbl>
              <a:tblPr firstRow="1" bandRow="1">
                <a:tableStyleId>{5C22544A-7EE6-4342-B048-85BDC9FD1C3A}</a:tableStyleId>
              </a:tblPr>
              <a:tblGrid>
                <a:gridCol w="994948">
                  <a:extLst>
                    <a:ext uri="{9D8B030D-6E8A-4147-A177-3AD203B41FA5}">
                      <a16:colId xmlns:a16="http://schemas.microsoft.com/office/drawing/2014/main" val="4127865042"/>
                    </a:ext>
                  </a:extLst>
                </a:gridCol>
                <a:gridCol w="994948">
                  <a:extLst>
                    <a:ext uri="{9D8B030D-6E8A-4147-A177-3AD203B41FA5}">
                      <a16:colId xmlns:a16="http://schemas.microsoft.com/office/drawing/2014/main" val="3753502778"/>
                    </a:ext>
                  </a:extLst>
                </a:gridCol>
                <a:gridCol w="994948">
                  <a:extLst>
                    <a:ext uri="{9D8B030D-6E8A-4147-A177-3AD203B41FA5}">
                      <a16:colId xmlns:a16="http://schemas.microsoft.com/office/drawing/2014/main" val="2457971070"/>
                    </a:ext>
                  </a:extLst>
                </a:gridCol>
                <a:gridCol w="994948">
                  <a:extLst>
                    <a:ext uri="{9D8B030D-6E8A-4147-A177-3AD203B41FA5}">
                      <a16:colId xmlns:a16="http://schemas.microsoft.com/office/drawing/2014/main" val="2704094906"/>
                    </a:ext>
                  </a:extLst>
                </a:gridCol>
                <a:gridCol w="994948">
                  <a:extLst>
                    <a:ext uri="{9D8B030D-6E8A-4147-A177-3AD203B41FA5}">
                      <a16:colId xmlns:a16="http://schemas.microsoft.com/office/drawing/2014/main" val="4264155200"/>
                    </a:ext>
                  </a:extLst>
                </a:gridCol>
                <a:gridCol w="994948">
                  <a:extLst>
                    <a:ext uri="{9D8B030D-6E8A-4147-A177-3AD203B41FA5}">
                      <a16:colId xmlns:a16="http://schemas.microsoft.com/office/drawing/2014/main" val="1336573612"/>
                    </a:ext>
                  </a:extLst>
                </a:gridCol>
                <a:gridCol w="994948">
                  <a:extLst>
                    <a:ext uri="{9D8B030D-6E8A-4147-A177-3AD203B41FA5}">
                      <a16:colId xmlns:a16="http://schemas.microsoft.com/office/drawing/2014/main" val="1459878134"/>
                    </a:ext>
                  </a:extLst>
                </a:gridCol>
                <a:gridCol w="994948">
                  <a:extLst>
                    <a:ext uri="{9D8B030D-6E8A-4147-A177-3AD203B41FA5}">
                      <a16:colId xmlns:a16="http://schemas.microsoft.com/office/drawing/2014/main" val="1840657742"/>
                    </a:ext>
                  </a:extLst>
                </a:gridCol>
                <a:gridCol w="994948">
                  <a:extLst>
                    <a:ext uri="{9D8B030D-6E8A-4147-A177-3AD203B41FA5}">
                      <a16:colId xmlns:a16="http://schemas.microsoft.com/office/drawing/2014/main" val="1450277846"/>
                    </a:ext>
                  </a:extLst>
                </a:gridCol>
              </a:tblGrid>
              <a:tr h="243840">
                <a:tc>
                  <a:txBody>
                    <a:bodyPr/>
                    <a:lstStyle/>
                    <a:p>
                      <a:pPr algn="ctr"/>
                      <a:r>
                        <a:rPr lang="en-US" sz="1000"/>
                        <a:t>Automotive</a:t>
                      </a:r>
                    </a:p>
                  </a:txBody>
                  <a:tcPr/>
                </a:tc>
                <a:tc>
                  <a:txBody>
                    <a:bodyPr/>
                    <a:lstStyle/>
                    <a:p>
                      <a:pPr algn="ctr"/>
                      <a:r>
                        <a:rPr lang="en-US" sz="1000"/>
                        <a:t>Banking</a:t>
                      </a:r>
                    </a:p>
                  </a:txBody>
                  <a:tcPr/>
                </a:tc>
                <a:tc>
                  <a:txBody>
                    <a:bodyPr/>
                    <a:lstStyle/>
                    <a:p>
                      <a:pPr algn="ctr"/>
                      <a:r>
                        <a:rPr lang="en-US" sz="1000"/>
                        <a:t>Cloud</a:t>
                      </a:r>
                    </a:p>
                  </a:txBody>
                  <a:tcPr/>
                </a:tc>
                <a:tc>
                  <a:txBody>
                    <a:bodyPr/>
                    <a:lstStyle/>
                    <a:p>
                      <a:pPr algn="ctr"/>
                      <a:r>
                        <a:rPr lang="en-US" sz="1000"/>
                        <a:t>Consumer</a:t>
                      </a:r>
                    </a:p>
                  </a:txBody>
                  <a:tcPr/>
                </a:tc>
                <a:tc>
                  <a:txBody>
                    <a:bodyPr/>
                    <a:lstStyle/>
                    <a:p>
                      <a:pPr algn="ctr"/>
                      <a:r>
                        <a:rPr lang="en-US" sz="1000"/>
                        <a:t>Industrial</a:t>
                      </a:r>
                    </a:p>
                  </a:txBody>
                  <a:tcPr/>
                </a:tc>
                <a:tc>
                  <a:txBody>
                    <a:bodyPr/>
                    <a:lstStyle/>
                    <a:p>
                      <a:pPr algn="ctr"/>
                      <a:r>
                        <a:rPr lang="en-US" sz="1000"/>
                        <a:t>SaaS</a:t>
                      </a:r>
                    </a:p>
                  </a:txBody>
                  <a:tcPr/>
                </a:tc>
                <a:tc>
                  <a:txBody>
                    <a:bodyPr/>
                    <a:lstStyle/>
                    <a:p>
                      <a:pPr algn="ctr"/>
                      <a:r>
                        <a:rPr lang="en-US" sz="1000"/>
                        <a:t>Service</a:t>
                      </a:r>
                    </a:p>
                  </a:txBody>
                  <a:tcPr/>
                </a:tc>
                <a:tc>
                  <a:txBody>
                    <a:bodyPr/>
                    <a:lstStyle/>
                    <a:p>
                      <a:pPr algn="ctr"/>
                      <a:r>
                        <a:rPr lang="en-US" sz="1000"/>
                        <a:t>Silicon</a:t>
                      </a:r>
                    </a:p>
                  </a:txBody>
                  <a:tcPr/>
                </a:tc>
                <a:tc>
                  <a:txBody>
                    <a:bodyPr/>
                    <a:lstStyle/>
                    <a:p>
                      <a:pPr algn="ctr"/>
                      <a:r>
                        <a:rPr lang="en-US" sz="1000"/>
                        <a:t>Telco</a:t>
                      </a:r>
                    </a:p>
                  </a:txBody>
                  <a:tcPr/>
                </a:tc>
                <a:extLst>
                  <a:ext uri="{0D108BD9-81ED-4DB2-BD59-A6C34878D82A}">
                    <a16:rowId xmlns:a16="http://schemas.microsoft.com/office/drawing/2014/main" val="3806514518"/>
                  </a:ext>
                </a:extLst>
              </a:tr>
              <a:tr h="2843902">
                <a:tc>
                  <a:txBody>
                    <a:bodyPr/>
                    <a:lstStyle/>
                    <a:p>
                      <a:endParaRPr lang="en-US" sz="14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87696771"/>
                  </a:ext>
                </a:extLst>
              </a:tr>
            </a:tbl>
          </a:graphicData>
        </a:graphic>
      </p:graphicFrame>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Example Verticals Impacted by OpenChain</a:t>
            </a:r>
            <a:endParaRPr dirty="0">
              <a:solidFill>
                <a:schemeClr val="tx1"/>
              </a:solidFill>
            </a:endParaRPr>
          </a:p>
        </p:txBody>
      </p:sp>
      <p:pic>
        <p:nvPicPr>
          <p:cNvPr id="10" name="Picture 9">
            <a:extLst>
              <a:ext uri="{FF2B5EF4-FFF2-40B4-BE49-F238E27FC236}">
                <a16:creationId xmlns:a16="http://schemas.microsoft.com/office/drawing/2014/main" id="{11AAA80A-2D37-2E2A-4418-283020B0DFFB}"/>
              </a:ext>
            </a:extLst>
          </p:cNvPr>
          <p:cNvPicPr>
            <a:picLocks noChangeAspect="1"/>
          </p:cNvPicPr>
          <p:nvPr/>
        </p:nvPicPr>
        <p:blipFill>
          <a:blip r:embed="rId3"/>
          <a:stretch>
            <a:fillRect/>
          </a:stretch>
        </p:blipFill>
        <p:spPr>
          <a:xfrm>
            <a:off x="2219365" y="1453399"/>
            <a:ext cx="807566" cy="204583"/>
          </a:xfrm>
          <a:prstGeom prst="rect">
            <a:avLst/>
          </a:prstGeom>
        </p:spPr>
      </p:pic>
      <p:pic>
        <p:nvPicPr>
          <p:cNvPr id="15" name="Picture 14">
            <a:extLst>
              <a:ext uri="{FF2B5EF4-FFF2-40B4-BE49-F238E27FC236}">
                <a16:creationId xmlns:a16="http://schemas.microsoft.com/office/drawing/2014/main" id="{07FAA545-E2D2-5BCB-256A-D761AD6E226F}"/>
              </a:ext>
            </a:extLst>
          </p:cNvPr>
          <p:cNvPicPr>
            <a:picLocks noChangeAspect="1"/>
          </p:cNvPicPr>
          <p:nvPr/>
        </p:nvPicPr>
        <p:blipFill>
          <a:blip r:embed="rId4"/>
          <a:stretch>
            <a:fillRect/>
          </a:stretch>
        </p:blipFill>
        <p:spPr>
          <a:xfrm>
            <a:off x="267080" y="1661791"/>
            <a:ext cx="612473" cy="375650"/>
          </a:xfrm>
          <a:prstGeom prst="rect">
            <a:avLst/>
          </a:prstGeom>
        </p:spPr>
      </p:pic>
      <p:pic>
        <p:nvPicPr>
          <p:cNvPr id="16" name="Picture 15">
            <a:extLst>
              <a:ext uri="{FF2B5EF4-FFF2-40B4-BE49-F238E27FC236}">
                <a16:creationId xmlns:a16="http://schemas.microsoft.com/office/drawing/2014/main" id="{92AC8807-FD42-ABFC-F802-FF836A6E4FCD}"/>
              </a:ext>
            </a:extLst>
          </p:cNvPr>
          <p:cNvPicPr>
            <a:picLocks noChangeAspect="1"/>
          </p:cNvPicPr>
          <p:nvPr/>
        </p:nvPicPr>
        <p:blipFill>
          <a:blip r:embed="rId5"/>
          <a:stretch>
            <a:fillRect/>
          </a:stretch>
        </p:blipFill>
        <p:spPr>
          <a:xfrm>
            <a:off x="8206554" y="1496915"/>
            <a:ext cx="709337" cy="217530"/>
          </a:xfrm>
          <a:prstGeom prst="rect">
            <a:avLst/>
          </a:prstGeom>
        </p:spPr>
      </p:pic>
      <p:pic>
        <p:nvPicPr>
          <p:cNvPr id="18" name="Picture 17">
            <a:extLst>
              <a:ext uri="{FF2B5EF4-FFF2-40B4-BE49-F238E27FC236}">
                <a16:creationId xmlns:a16="http://schemas.microsoft.com/office/drawing/2014/main" id="{B80B6B06-5A67-AD9E-FA11-A36B915400F5}"/>
              </a:ext>
            </a:extLst>
          </p:cNvPr>
          <p:cNvPicPr>
            <a:picLocks noChangeAspect="1"/>
          </p:cNvPicPr>
          <p:nvPr/>
        </p:nvPicPr>
        <p:blipFill>
          <a:blip r:embed="rId6"/>
          <a:stretch>
            <a:fillRect/>
          </a:stretch>
        </p:blipFill>
        <p:spPr>
          <a:xfrm>
            <a:off x="8358702" y="1826033"/>
            <a:ext cx="488288" cy="299483"/>
          </a:xfrm>
          <a:prstGeom prst="rect">
            <a:avLst/>
          </a:prstGeom>
        </p:spPr>
      </p:pic>
      <p:pic>
        <p:nvPicPr>
          <p:cNvPr id="19" name="Picture 18">
            <a:extLst>
              <a:ext uri="{FF2B5EF4-FFF2-40B4-BE49-F238E27FC236}">
                <a16:creationId xmlns:a16="http://schemas.microsoft.com/office/drawing/2014/main" id="{4C98CDDA-74AE-3CB9-DE75-D632815EFA3E}"/>
              </a:ext>
            </a:extLst>
          </p:cNvPr>
          <p:cNvPicPr>
            <a:picLocks noChangeAspect="1"/>
          </p:cNvPicPr>
          <p:nvPr/>
        </p:nvPicPr>
        <p:blipFill>
          <a:blip r:embed="rId7"/>
          <a:stretch>
            <a:fillRect/>
          </a:stretch>
        </p:blipFill>
        <p:spPr>
          <a:xfrm>
            <a:off x="4210231" y="1711034"/>
            <a:ext cx="673388" cy="269355"/>
          </a:xfrm>
          <a:prstGeom prst="rect">
            <a:avLst/>
          </a:prstGeom>
        </p:spPr>
      </p:pic>
      <p:pic>
        <p:nvPicPr>
          <p:cNvPr id="20" name="Picture 19">
            <a:extLst>
              <a:ext uri="{FF2B5EF4-FFF2-40B4-BE49-F238E27FC236}">
                <a16:creationId xmlns:a16="http://schemas.microsoft.com/office/drawing/2014/main" id="{F6EBCB69-955B-5A67-232B-2DB5A728D9FC}"/>
              </a:ext>
            </a:extLst>
          </p:cNvPr>
          <p:cNvPicPr>
            <a:picLocks noChangeAspect="1"/>
          </p:cNvPicPr>
          <p:nvPr/>
        </p:nvPicPr>
        <p:blipFill>
          <a:blip r:embed="rId8"/>
          <a:stretch>
            <a:fillRect/>
          </a:stretch>
        </p:blipFill>
        <p:spPr>
          <a:xfrm>
            <a:off x="2380751" y="1976011"/>
            <a:ext cx="502917" cy="308456"/>
          </a:xfrm>
          <a:prstGeom prst="rect">
            <a:avLst/>
          </a:prstGeom>
        </p:spPr>
      </p:pic>
      <p:pic>
        <p:nvPicPr>
          <p:cNvPr id="21" name="Picture 20">
            <a:extLst>
              <a:ext uri="{FF2B5EF4-FFF2-40B4-BE49-F238E27FC236}">
                <a16:creationId xmlns:a16="http://schemas.microsoft.com/office/drawing/2014/main" id="{BB83D254-E688-134F-9DC9-96445756C2F6}"/>
              </a:ext>
            </a:extLst>
          </p:cNvPr>
          <p:cNvPicPr>
            <a:picLocks noChangeAspect="1"/>
          </p:cNvPicPr>
          <p:nvPr/>
        </p:nvPicPr>
        <p:blipFill>
          <a:blip r:embed="rId9"/>
          <a:stretch>
            <a:fillRect/>
          </a:stretch>
        </p:blipFill>
        <p:spPr>
          <a:xfrm>
            <a:off x="309485" y="2233318"/>
            <a:ext cx="567579" cy="227031"/>
          </a:xfrm>
          <a:prstGeom prst="rect">
            <a:avLst/>
          </a:prstGeom>
        </p:spPr>
      </p:pic>
      <p:pic>
        <p:nvPicPr>
          <p:cNvPr id="22" name="Picture 21">
            <a:extLst>
              <a:ext uri="{FF2B5EF4-FFF2-40B4-BE49-F238E27FC236}">
                <a16:creationId xmlns:a16="http://schemas.microsoft.com/office/drawing/2014/main" id="{40465CC7-9D49-3984-5856-83AD1C9A2A23}"/>
              </a:ext>
            </a:extLst>
          </p:cNvPr>
          <p:cNvPicPr>
            <a:picLocks noChangeAspect="1"/>
          </p:cNvPicPr>
          <p:nvPr/>
        </p:nvPicPr>
        <p:blipFill>
          <a:blip r:embed="rId10"/>
          <a:stretch>
            <a:fillRect/>
          </a:stretch>
        </p:blipFill>
        <p:spPr>
          <a:xfrm>
            <a:off x="4312134" y="2001515"/>
            <a:ext cx="673388" cy="228952"/>
          </a:xfrm>
          <a:prstGeom prst="rect">
            <a:avLst/>
          </a:prstGeom>
        </p:spPr>
      </p:pic>
      <p:pic>
        <p:nvPicPr>
          <p:cNvPr id="23" name="Picture 22">
            <a:extLst>
              <a:ext uri="{FF2B5EF4-FFF2-40B4-BE49-F238E27FC236}">
                <a16:creationId xmlns:a16="http://schemas.microsoft.com/office/drawing/2014/main" id="{4CB33000-53A2-0F1D-4C44-0818ADD79411}"/>
              </a:ext>
            </a:extLst>
          </p:cNvPr>
          <p:cNvPicPr>
            <a:picLocks noChangeAspect="1"/>
          </p:cNvPicPr>
          <p:nvPr/>
        </p:nvPicPr>
        <p:blipFill>
          <a:blip r:embed="rId11"/>
          <a:stretch>
            <a:fillRect/>
          </a:stretch>
        </p:blipFill>
        <p:spPr>
          <a:xfrm>
            <a:off x="6212447" y="1691901"/>
            <a:ext cx="771491" cy="149155"/>
          </a:xfrm>
          <a:prstGeom prst="rect">
            <a:avLst/>
          </a:prstGeom>
        </p:spPr>
      </p:pic>
      <p:pic>
        <p:nvPicPr>
          <p:cNvPr id="25" name="Picture 24">
            <a:extLst>
              <a:ext uri="{FF2B5EF4-FFF2-40B4-BE49-F238E27FC236}">
                <a16:creationId xmlns:a16="http://schemas.microsoft.com/office/drawing/2014/main" id="{8A990A4E-C961-A04D-38BB-DBF52F01DD80}"/>
              </a:ext>
            </a:extLst>
          </p:cNvPr>
          <p:cNvPicPr>
            <a:picLocks noChangeAspect="1"/>
          </p:cNvPicPr>
          <p:nvPr/>
        </p:nvPicPr>
        <p:blipFill>
          <a:blip r:embed="rId12"/>
          <a:stretch>
            <a:fillRect/>
          </a:stretch>
        </p:blipFill>
        <p:spPr>
          <a:xfrm>
            <a:off x="150217" y="2863424"/>
            <a:ext cx="771492" cy="159442"/>
          </a:xfrm>
          <a:prstGeom prst="rect">
            <a:avLst/>
          </a:prstGeom>
        </p:spPr>
      </p:pic>
      <p:pic>
        <p:nvPicPr>
          <p:cNvPr id="29" name="Picture 28">
            <a:extLst>
              <a:ext uri="{FF2B5EF4-FFF2-40B4-BE49-F238E27FC236}">
                <a16:creationId xmlns:a16="http://schemas.microsoft.com/office/drawing/2014/main" id="{FCFDEC89-B332-CCAB-6B65-85AF516ABBC3}"/>
              </a:ext>
            </a:extLst>
          </p:cNvPr>
          <p:cNvPicPr>
            <a:picLocks noChangeAspect="1"/>
          </p:cNvPicPr>
          <p:nvPr/>
        </p:nvPicPr>
        <p:blipFill>
          <a:blip r:embed="rId13"/>
          <a:stretch>
            <a:fillRect/>
          </a:stretch>
        </p:blipFill>
        <p:spPr>
          <a:xfrm>
            <a:off x="230557" y="3113493"/>
            <a:ext cx="583325" cy="159442"/>
          </a:xfrm>
          <a:prstGeom prst="rect">
            <a:avLst/>
          </a:prstGeom>
        </p:spPr>
      </p:pic>
      <p:pic>
        <p:nvPicPr>
          <p:cNvPr id="30" name="Picture 29">
            <a:extLst>
              <a:ext uri="{FF2B5EF4-FFF2-40B4-BE49-F238E27FC236}">
                <a16:creationId xmlns:a16="http://schemas.microsoft.com/office/drawing/2014/main" id="{D29DEE9D-3F7B-99A2-A8FD-0593E0EE516D}"/>
              </a:ext>
            </a:extLst>
          </p:cNvPr>
          <p:cNvPicPr>
            <a:picLocks noChangeAspect="1"/>
          </p:cNvPicPr>
          <p:nvPr/>
        </p:nvPicPr>
        <p:blipFill>
          <a:blip r:embed="rId14"/>
          <a:stretch>
            <a:fillRect/>
          </a:stretch>
        </p:blipFill>
        <p:spPr>
          <a:xfrm>
            <a:off x="3314521" y="1981359"/>
            <a:ext cx="538302" cy="284104"/>
          </a:xfrm>
          <a:prstGeom prst="rect">
            <a:avLst/>
          </a:prstGeom>
        </p:spPr>
      </p:pic>
      <p:pic>
        <p:nvPicPr>
          <p:cNvPr id="31" name="Picture 30">
            <a:extLst>
              <a:ext uri="{FF2B5EF4-FFF2-40B4-BE49-F238E27FC236}">
                <a16:creationId xmlns:a16="http://schemas.microsoft.com/office/drawing/2014/main" id="{92D1659E-ED76-2DA8-02FA-41B42DF016A4}"/>
              </a:ext>
            </a:extLst>
          </p:cNvPr>
          <p:cNvPicPr>
            <a:picLocks noChangeAspect="1"/>
          </p:cNvPicPr>
          <p:nvPr/>
        </p:nvPicPr>
        <p:blipFill>
          <a:blip r:embed="rId15"/>
          <a:stretch>
            <a:fillRect/>
          </a:stretch>
        </p:blipFill>
        <p:spPr>
          <a:xfrm>
            <a:off x="2306982" y="2211615"/>
            <a:ext cx="612994" cy="375970"/>
          </a:xfrm>
          <a:prstGeom prst="rect">
            <a:avLst/>
          </a:prstGeom>
        </p:spPr>
      </p:pic>
      <p:pic>
        <p:nvPicPr>
          <p:cNvPr id="32" name="Picture 31">
            <a:extLst>
              <a:ext uri="{FF2B5EF4-FFF2-40B4-BE49-F238E27FC236}">
                <a16:creationId xmlns:a16="http://schemas.microsoft.com/office/drawing/2014/main" id="{03044E27-3566-A331-6A77-732BB40EB2A8}"/>
              </a:ext>
            </a:extLst>
          </p:cNvPr>
          <p:cNvPicPr>
            <a:picLocks noChangeAspect="1"/>
          </p:cNvPicPr>
          <p:nvPr/>
        </p:nvPicPr>
        <p:blipFill>
          <a:blip r:embed="rId16"/>
          <a:stretch>
            <a:fillRect/>
          </a:stretch>
        </p:blipFill>
        <p:spPr>
          <a:xfrm>
            <a:off x="4402900" y="2940806"/>
            <a:ext cx="466697" cy="127563"/>
          </a:xfrm>
          <a:prstGeom prst="rect">
            <a:avLst/>
          </a:prstGeom>
        </p:spPr>
      </p:pic>
      <p:pic>
        <p:nvPicPr>
          <p:cNvPr id="34" name="Picture 33">
            <a:extLst>
              <a:ext uri="{FF2B5EF4-FFF2-40B4-BE49-F238E27FC236}">
                <a16:creationId xmlns:a16="http://schemas.microsoft.com/office/drawing/2014/main" id="{2A3F2047-884F-E21B-1500-7F3514D12800}"/>
              </a:ext>
            </a:extLst>
          </p:cNvPr>
          <p:cNvPicPr>
            <a:picLocks noChangeAspect="1"/>
          </p:cNvPicPr>
          <p:nvPr/>
        </p:nvPicPr>
        <p:blipFill>
          <a:blip r:embed="rId17"/>
          <a:stretch>
            <a:fillRect/>
          </a:stretch>
        </p:blipFill>
        <p:spPr>
          <a:xfrm>
            <a:off x="3275597" y="2316725"/>
            <a:ext cx="658200" cy="232564"/>
          </a:xfrm>
          <a:prstGeom prst="rect">
            <a:avLst/>
          </a:prstGeom>
        </p:spPr>
      </p:pic>
      <p:pic>
        <p:nvPicPr>
          <p:cNvPr id="35" name="Picture 34">
            <a:extLst>
              <a:ext uri="{FF2B5EF4-FFF2-40B4-BE49-F238E27FC236}">
                <a16:creationId xmlns:a16="http://schemas.microsoft.com/office/drawing/2014/main" id="{83E0B755-7B8C-72D3-2D91-A3E7A62BD2DD}"/>
              </a:ext>
            </a:extLst>
          </p:cNvPr>
          <p:cNvPicPr>
            <a:picLocks noChangeAspect="1"/>
          </p:cNvPicPr>
          <p:nvPr/>
        </p:nvPicPr>
        <p:blipFill>
          <a:blip r:embed="rId18"/>
          <a:stretch>
            <a:fillRect/>
          </a:stretch>
        </p:blipFill>
        <p:spPr>
          <a:xfrm>
            <a:off x="2393083" y="2563384"/>
            <a:ext cx="350390" cy="350390"/>
          </a:xfrm>
          <a:prstGeom prst="rect">
            <a:avLst/>
          </a:prstGeom>
        </p:spPr>
      </p:pic>
      <p:pic>
        <p:nvPicPr>
          <p:cNvPr id="36" name="Picture 35">
            <a:extLst>
              <a:ext uri="{FF2B5EF4-FFF2-40B4-BE49-F238E27FC236}">
                <a16:creationId xmlns:a16="http://schemas.microsoft.com/office/drawing/2014/main" id="{AAB5D982-5219-E4C2-7EB7-EC879334948D}"/>
              </a:ext>
            </a:extLst>
          </p:cNvPr>
          <p:cNvPicPr>
            <a:picLocks noChangeAspect="1"/>
          </p:cNvPicPr>
          <p:nvPr/>
        </p:nvPicPr>
        <p:blipFill>
          <a:blip r:embed="rId19"/>
          <a:stretch>
            <a:fillRect/>
          </a:stretch>
        </p:blipFill>
        <p:spPr>
          <a:xfrm>
            <a:off x="289021" y="4470168"/>
            <a:ext cx="481166" cy="211713"/>
          </a:xfrm>
          <a:prstGeom prst="rect">
            <a:avLst/>
          </a:prstGeom>
        </p:spPr>
      </p:pic>
      <p:pic>
        <p:nvPicPr>
          <p:cNvPr id="37" name="Picture 36">
            <a:extLst>
              <a:ext uri="{FF2B5EF4-FFF2-40B4-BE49-F238E27FC236}">
                <a16:creationId xmlns:a16="http://schemas.microsoft.com/office/drawing/2014/main" id="{CE436CBF-CBF8-63D9-B731-AE58D8B871E9}"/>
              </a:ext>
            </a:extLst>
          </p:cNvPr>
          <p:cNvPicPr>
            <a:picLocks noChangeAspect="1"/>
          </p:cNvPicPr>
          <p:nvPr/>
        </p:nvPicPr>
        <p:blipFill>
          <a:blip r:embed="rId20"/>
          <a:stretch>
            <a:fillRect/>
          </a:stretch>
        </p:blipFill>
        <p:spPr>
          <a:xfrm>
            <a:off x="3240140" y="2789434"/>
            <a:ext cx="727326" cy="111523"/>
          </a:xfrm>
          <a:prstGeom prst="rect">
            <a:avLst/>
          </a:prstGeom>
        </p:spPr>
      </p:pic>
      <p:pic>
        <p:nvPicPr>
          <p:cNvPr id="40" name="Picture 39">
            <a:extLst>
              <a:ext uri="{FF2B5EF4-FFF2-40B4-BE49-F238E27FC236}">
                <a16:creationId xmlns:a16="http://schemas.microsoft.com/office/drawing/2014/main" id="{19B9F783-E10B-A9AA-69D5-787F61054004}"/>
              </a:ext>
            </a:extLst>
          </p:cNvPr>
          <p:cNvPicPr>
            <a:picLocks noChangeAspect="1"/>
          </p:cNvPicPr>
          <p:nvPr/>
        </p:nvPicPr>
        <p:blipFill>
          <a:blip r:embed="rId21"/>
          <a:stretch>
            <a:fillRect/>
          </a:stretch>
        </p:blipFill>
        <p:spPr>
          <a:xfrm>
            <a:off x="229196" y="3378215"/>
            <a:ext cx="625378" cy="104230"/>
          </a:xfrm>
          <a:prstGeom prst="rect">
            <a:avLst/>
          </a:prstGeom>
        </p:spPr>
      </p:pic>
      <p:pic>
        <p:nvPicPr>
          <p:cNvPr id="41" name="Picture 40">
            <a:extLst>
              <a:ext uri="{FF2B5EF4-FFF2-40B4-BE49-F238E27FC236}">
                <a16:creationId xmlns:a16="http://schemas.microsoft.com/office/drawing/2014/main" id="{58EAB556-7114-3B52-708F-8E4B24E410DF}"/>
              </a:ext>
            </a:extLst>
          </p:cNvPr>
          <p:cNvPicPr>
            <a:picLocks noChangeAspect="1"/>
          </p:cNvPicPr>
          <p:nvPr/>
        </p:nvPicPr>
        <p:blipFill>
          <a:blip r:embed="rId22"/>
          <a:stretch>
            <a:fillRect/>
          </a:stretch>
        </p:blipFill>
        <p:spPr>
          <a:xfrm>
            <a:off x="4320540" y="2327466"/>
            <a:ext cx="636332" cy="390284"/>
          </a:xfrm>
          <a:prstGeom prst="rect">
            <a:avLst/>
          </a:prstGeom>
        </p:spPr>
      </p:pic>
      <p:pic>
        <p:nvPicPr>
          <p:cNvPr id="42" name="Picture 41">
            <a:extLst>
              <a:ext uri="{FF2B5EF4-FFF2-40B4-BE49-F238E27FC236}">
                <a16:creationId xmlns:a16="http://schemas.microsoft.com/office/drawing/2014/main" id="{46190110-8A67-6C23-D3E9-99BD8AA4B008}"/>
              </a:ext>
            </a:extLst>
          </p:cNvPr>
          <p:cNvPicPr>
            <a:picLocks noChangeAspect="1"/>
          </p:cNvPicPr>
          <p:nvPr/>
        </p:nvPicPr>
        <p:blipFill>
          <a:blip r:embed="rId23"/>
          <a:stretch>
            <a:fillRect/>
          </a:stretch>
        </p:blipFill>
        <p:spPr>
          <a:xfrm>
            <a:off x="8303184" y="3046058"/>
            <a:ext cx="599323" cy="235734"/>
          </a:xfrm>
          <a:prstGeom prst="rect">
            <a:avLst/>
          </a:prstGeom>
        </p:spPr>
      </p:pic>
      <p:pic>
        <p:nvPicPr>
          <p:cNvPr id="43" name="Picture 42">
            <a:extLst>
              <a:ext uri="{FF2B5EF4-FFF2-40B4-BE49-F238E27FC236}">
                <a16:creationId xmlns:a16="http://schemas.microsoft.com/office/drawing/2014/main" id="{DA78500B-DE40-2CF8-902E-F46D74D99F06}"/>
              </a:ext>
            </a:extLst>
          </p:cNvPr>
          <p:cNvPicPr>
            <a:picLocks noChangeAspect="1"/>
          </p:cNvPicPr>
          <p:nvPr/>
        </p:nvPicPr>
        <p:blipFill>
          <a:blip r:embed="rId24"/>
          <a:stretch>
            <a:fillRect/>
          </a:stretch>
        </p:blipFill>
        <p:spPr>
          <a:xfrm>
            <a:off x="3273637" y="2927256"/>
            <a:ext cx="762595" cy="274534"/>
          </a:xfrm>
          <a:prstGeom prst="rect">
            <a:avLst/>
          </a:prstGeom>
        </p:spPr>
      </p:pic>
      <p:pic>
        <p:nvPicPr>
          <p:cNvPr id="45" name="Picture 44">
            <a:extLst>
              <a:ext uri="{FF2B5EF4-FFF2-40B4-BE49-F238E27FC236}">
                <a16:creationId xmlns:a16="http://schemas.microsoft.com/office/drawing/2014/main" id="{FC859277-BAE3-190B-6C34-C089F8C8E740}"/>
              </a:ext>
            </a:extLst>
          </p:cNvPr>
          <p:cNvPicPr>
            <a:picLocks noChangeAspect="1"/>
          </p:cNvPicPr>
          <p:nvPr/>
        </p:nvPicPr>
        <p:blipFill>
          <a:blip r:embed="rId25"/>
          <a:stretch>
            <a:fillRect/>
          </a:stretch>
        </p:blipFill>
        <p:spPr>
          <a:xfrm>
            <a:off x="4279639" y="2693744"/>
            <a:ext cx="688173" cy="105519"/>
          </a:xfrm>
          <a:prstGeom prst="rect">
            <a:avLst/>
          </a:prstGeom>
        </p:spPr>
      </p:pic>
      <p:pic>
        <p:nvPicPr>
          <p:cNvPr id="46" name="Picture 45">
            <a:extLst>
              <a:ext uri="{FF2B5EF4-FFF2-40B4-BE49-F238E27FC236}">
                <a16:creationId xmlns:a16="http://schemas.microsoft.com/office/drawing/2014/main" id="{CF2BDBB0-B200-F8DA-352F-4145ED6C0D8D}"/>
              </a:ext>
            </a:extLst>
          </p:cNvPr>
          <p:cNvPicPr>
            <a:picLocks noChangeAspect="1"/>
          </p:cNvPicPr>
          <p:nvPr/>
        </p:nvPicPr>
        <p:blipFill>
          <a:blip r:embed="rId26"/>
          <a:stretch>
            <a:fillRect/>
          </a:stretch>
        </p:blipFill>
        <p:spPr>
          <a:xfrm>
            <a:off x="158685" y="3581336"/>
            <a:ext cx="741838" cy="133531"/>
          </a:xfrm>
          <a:prstGeom prst="rect">
            <a:avLst/>
          </a:prstGeom>
        </p:spPr>
      </p:pic>
      <p:pic>
        <p:nvPicPr>
          <p:cNvPr id="48" name="Picture 47">
            <a:extLst>
              <a:ext uri="{FF2B5EF4-FFF2-40B4-BE49-F238E27FC236}">
                <a16:creationId xmlns:a16="http://schemas.microsoft.com/office/drawing/2014/main" id="{86C95BF1-FE90-5790-4E0F-FFEC52000CE6}"/>
              </a:ext>
            </a:extLst>
          </p:cNvPr>
          <p:cNvPicPr>
            <a:picLocks noChangeAspect="1"/>
          </p:cNvPicPr>
          <p:nvPr/>
        </p:nvPicPr>
        <p:blipFill>
          <a:blip r:embed="rId27"/>
          <a:stretch>
            <a:fillRect/>
          </a:stretch>
        </p:blipFill>
        <p:spPr>
          <a:xfrm>
            <a:off x="229196" y="3809869"/>
            <a:ext cx="576469" cy="169098"/>
          </a:xfrm>
          <a:prstGeom prst="rect">
            <a:avLst/>
          </a:prstGeom>
        </p:spPr>
      </p:pic>
      <p:pic>
        <p:nvPicPr>
          <p:cNvPr id="50" name="Picture 49">
            <a:extLst>
              <a:ext uri="{FF2B5EF4-FFF2-40B4-BE49-F238E27FC236}">
                <a16:creationId xmlns:a16="http://schemas.microsoft.com/office/drawing/2014/main" id="{04B7EB82-A94F-628B-9571-45DD202C25DE}"/>
              </a:ext>
            </a:extLst>
          </p:cNvPr>
          <p:cNvPicPr>
            <a:picLocks noChangeAspect="1"/>
          </p:cNvPicPr>
          <p:nvPr/>
        </p:nvPicPr>
        <p:blipFill>
          <a:blip r:embed="rId28"/>
          <a:stretch>
            <a:fillRect/>
          </a:stretch>
        </p:blipFill>
        <p:spPr>
          <a:xfrm>
            <a:off x="3400559" y="3229786"/>
            <a:ext cx="386526" cy="206147"/>
          </a:xfrm>
          <a:prstGeom prst="rect">
            <a:avLst/>
          </a:prstGeom>
        </p:spPr>
      </p:pic>
      <p:pic>
        <p:nvPicPr>
          <p:cNvPr id="51" name="Picture 50">
            <a:extLst>
              <a:ext uri="{FF2B5EF4-FFF2-40B4-BE49-F238E27FC236}">
                <a16:creationId xmlns:a16="http://schemas.microsoft.com/office/drawing/2014/main" id="{CFBE7CE7-B128-A308-10C9-E54ED25A97A2}"/>
              </a:ext>
            </a:extLst>
          </p:cNvPr>
          <p:cNvPicPr>
            <a:picLocks noChangeAspect="1"/>
          </p:cNvPicPr>
          <p:nvPr/>
        </p:nvPicPr>
        <p:blipFill>
          <a:blip r:embed="rId29"/>
          <a:stretch>
            <a:fillRect/>
          </a:stretch>
        </p:blipFill>
        <p:spPr>
          <a:xfrm>
            <a:off x="4326656" y="1442160"/>
            <a:ext cx="559045" cy="259685"/>
          </a:xfrm>
          <a:prstGeom prst="rect">
            <a:avLst/>
          </a:prstGeom>
        </p:spPr>
      </p:pic>
      <p:pic>
        <p:nvPicPr>
          <p:cNvPr id="62" name="Picture 61">
            <a:extLst>
              <a:ext uri="{FF2B5EF4-FFF2-40B4-BE49-F238E27FC236}">
                <a16:creationId xmlns:a16="http://schemas.microsoft.com/office/drawing/2014/main" id="{F74D1E13-B9C8-5732-B60E-7A58C6E0D604}"/>
              </a:ext>
            </a:extLst>
          </p:cNvPr>
          <p:cNvPicPr>
            <a:picLocks noChangeAspect="1"/>
          </p:cNvPicPr>
          <p:nvPr/>
        </p:nvPicPr>
        <p:blipFill>
          <a:blip r:embed="rId30"/>
          <a:stretch>
            <a:fillRect/>
          </a:stretch>
        </p:blipFill>
        <p:spPr>
          <a:xfrm>
            <a:off x="1330081" y="2746503"/>
            <a:ext cx="550602" cy="305890"/>
          </a:xfrm>
          <a:prstGeom prst="rect">
            <a:avLst/>
          </a:prstGeom>
        </p:spPr>
      </p:pic>
      <p:pic>
        <p:nvPicPr>
          <p:cNvPr id="256" name="Picture 255">
            <a:extLst>
              <a:ext uri="{FF2B5EF4-FFF2-40B4-BE49-F238E27FC236}">
                <a16:creationId xmlns:a16="http://schemas.microsoft.com/office/drawing/2014/main" id="{46ED4FB3-F0C7-E141-F505-EF3AED8A7525}"/>
              </a:ext>
            </a:extLst>
          </p:cNvPr>
          <p:cNvPicPr>
            <a:picLocks noChangeAspect="1"/>
          </p:cNvPicPr>
          <p:nvPr/>
        </p:nvPicPr>
        <p:blipFill>
          <a:blip r:embed="rId31"/>
          <a:stretch>
            <a:fillRect/>
          </a:stretch>
        </p:blipFill>
        <p:spPr>
          <a:xfrm>
            <a:off x="1226013" y="2188366"/>
            <a:ext cx="753087" cy="251029"/>
          </a:xfrm>
          <a:prstGeom prst="rect">
            <a:avLst/>
          </a:prstGeom>
        </p:spPr>
      </p:pic>
      <p:pic>
        <p:nvPicPr>
          <p:cNvPr id="258" name="Picture 257">
            <a:extLst>
              <a:ext uri="{FF2B5EF4-FFF2-40B4-BE49-F238E27FC236}">
                <a16:creationId xmlns:a16="http://schemas.microsoft.com/office/drawing/2014/main" id="{E07AAC82-817B-31C6-B953-DE4CDD8C3995}"/>
              </a:ext>
            </a:extLst>
          </p:cNvPr>
          <p:cNvPicPr>
            <a:picLocks noChangeAspect="1"/>
          </p:cNvPicPr>
          <p:nvPr/>
        </p:nvPicPr>
        <p:blipFill>
          <a:blip r:embed="rId32"/>
          <a:stretch>
            <a:fillRect/>
          </a:stretch>
        </p:blipFill>
        <p:spPr>
          <a:xfrm>
            <a:off x="3300335" y="1412631"/>
            <a:ext cx="608724" cy="338180"/>
          </a:xfrm>
          <a:prstGeom prst="rect">
            <a:avLst/>
          </a:prstGeom>
        </p:spPr>
      </p:pic>
      <p:sp>
        <p:nvSpPr>
          <p:cNvPr id="273" name="Text Placeholder 2">
            <a:extLst>
              <a:ext uri="{FF2B5EF4-FFF2-40B4-BE49-F238E27FC236}">
                <a16:creationId xmlns:a16="http://schemas.microsoft.com/office/drawing/2014/main" id="{454ED604-3260-0F98-FC12-6DD904FF280A}"/>
              </a:ext>
            </a:extLst>
          </p:cNvPr>
          <p:cNvSpPr txBox="1">
            <a:spLocks/>
          </p:cNvSpPr>
          <p:nvPr/>
        </p:nvSpPr>
        <p:spPr>
          <a:xfrm>
            <a:off x="57666" y="4870124"/>
            <a:ext cx="9028672" cy="295486"/>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a:t>This is a snapshot based on membership and select conformant organizations currently listed on our website. Total conformant numbers are far higher. </a:t>
            </a:r>
            <a:br>
              <a:rPr lang="en-US"/>
            </a:br>
            <a:r>
              <a:rPr lang="en-US"/>
              <a:t>Example: </a:t>
            </a:r>
            <a:r>
              <a:rPr lang="en-US">
                <a:hlinkClick r:id="rId33"/>
              </a:rPr>
              <a:t>PwC Survey shows 20% of companies in Germany with over 2,000 employees already used ISO/IEC 5230</a:t>
            </a:r>
            <a:r>
              <a:rPr lang="en-US"/>
              <a:t>.</a:t>
            </a:r>
          </a:p>
        </p:txBody>
      </p:sp>
      <p:pic>
        <p:nvPicPr>
          <p:cNvPr id="13" name="Picture 12">
            <a:extLst>
              <a:ext uri="{FF2B5EF4-FFF2-40B4-BE49-F238E27FC236}">
                <a16:creationId xmlns:a16="http://schemas.microsoft.com/office/drawing/2014/main" id="{C397AFE0-183D-9D5C-7CF8-260BE44066A2}"/>
              </a:ext>
            </a:extLst>
          </p:cNvPr>
          <p:cNvPicPr>
            <a:picLocks noChangeAspect="1"/>
          </p:cNvPicPr>
          <p:nvPr/>
        </p:nvPicPr>
        <p:blipFill>
          <a:blip r:embed="rId34"/>
          <a:stretch>
            <a:fillRect/>
          </a:stretch>
        </p:blipFill>
        <p:spPr>
          <a:xfrm>
            <a:off x="7358305" y="1452136"/>
            <a:ext cx="462411" cy="283612"/>
          </a:xfrm>
          <a:prstGeom prst="rect">
            <a:avLst/>
          </a:prstGeom>
        </p:spPr>
      </p:pic>
      <p:pic>
        <p:nvPicPr>
          <p:cNvPr id="14" name="Picture 13">
            <a:extLst>
              <a:ext uri="{FF2B5EF4-FFF2-40B4-BE49-F238E27FC236}">
                <a16:creationId xmlns:a16="http://schemas.microsoft.com/office/drawing/2014/main" id="{F1701C16-6F4C-B17B-A8A2-3F5B2BCFCC26}"/>
              </a:ext>
            </a:extLst>
          </p:cNvPr>
          <p:cNvPicPr>
            <a:picLocks noChangeAspect="1"/>
          </p:cNvPicPr>
          <p:nvPr/>
        </p:nvPicPr>
        <p:blipFill>
          <a:blip r:embed="rId35"/>
          <a:stretch>
            <a:fillRect/>
          </a:stretch>
        </p:blipFill>
        <p:spPr>
          <a:xfrm>
            <a:off x="7332313" y="1767809"/>
            <a:ext cx="549419" cy="194128"/>
          </a:xfrm>
          <a:prstGeom prst="rect">
            <a:avLst/>
          </a:prstGeom>
        </p:spPr>
      </p:pic>
      <p:pic>
        <p:nvPicPr>
          <p:cNvPr id="44" name="Picture 43">
            <a:extLst>
              <a:ext uri="{FF2B5EF4-FFF2-40B4-BE49-F238E27FC236}">
                <a16:creationId xmlns:a16="http://schemas.microsoft.com/office/drawing/2014/main" id="{A87B979A-85A1-C042-E9DB-5C35D5A99EFA}"/>
              </a:ext>
            </a:extLst>
          </p:cNvPr>
          <p:cNvPicPr>
            <a:picLocks noChangeAspect="1"/>
          </p:cNvPicPr>
          <p:nvPr/>
        </p:nvPicPr>
        <p:blipFill>
          <a:blip r:embed="rId36"/>
          <a:stretch>
            <a:fillRect/>
          </a:stretch>
        </p:blipFill>
        <p:spPr>
          <a:xfrm>
            <a:off x="7208141" y="1999189"/>
            <a:ext cx="837799" cy="173145"/>
          </a:xfrm>
          <a:prstGeom prst="rect">
            <a:avLst/>
          </a:prstGeom>
        </p:spPr>
      </p:pic>
      <p:pic>
        <p:nvPicPr>
          <p:cNvPr id="47" name="Picture 46">
            <a:extLst>
              <a:ext uri="{FF2B5EF4-FFF2-40B4-BE49-F238E27FC236}">
                <a16:creationId xmlns:a16="http://schemas.microsoft.com/office/drawing/2014/main" id="{E3A3DA79-5021-FCE6-BB33-9AAD5CD8637A}"/>
              </a:ext>
            </a:extLst>
          </p:cNvPr>
          <p:cNvPicPr>
            <a:picLocks noChangeAspect="1"/>
          </p:cNvPicPr>
          <p:nvPr/>
        </p:nvPicPr>
        <p:blipFill>
          <a:blip r:embed="rId37"/>
          <a:stretch>
            <a:fillRect/>
          </a:stretch>
        </p:blipFill>
        <p:spPr>
          <a:xfrm>
            <a:off x="7183487" y="2582469"/>
            <a:ext cx="887105" cy="153765"/>
          </a:xfrm>
          <a:prstGeom prst="rect">
            <a:avLst/>
          </a:prstGeom>
        </p:spPr>
      </p:pic>
      <p:pic>
        <p:nvPicPr>
          <p:cNvPr id="57" name="Picture 56">
            <a:extLst>
              <a:ext uri="{FF2B5EF4-FFF2-40B4-BE49-F238E27FC236}">
                <a16:creationId xmlns:a16="http://schemas.microsoft.com/office/drawing/2014/main" id="{35A180BF-7305-6692-2FA2-FC896D74F647}"/>
              </a:ext>
            </a:extLst>
          </p:cNvPr>
          <p:cNvPicPr>
            <a:picLocks noChangeAspect="1"/>
          </p:cNvPicPr>
          <p:nvPr/>
        </p:nvPicPr>
        <p:blipFill>
          <a:blip r:embed="rId38"/>
          <a:stretch>
            <a:fillRect/>
          </a:stretch>
        </p:blipFill>
        <p:spPr>
          <a:xfrm>
            <a:off x="7267443" y="2222871"/>
            <a:ext cx="641685" cy="310323"/>
          </a:xfrm>
          <a:prstGeom prst="rect">
            <a:avLst/>
          </a:prstGeom>
        </p:spPr>
      </p:pic>
      <p:pic>
        <p:nvPicPr>
          <p:cNvPr id="27" name="Picture 26">
            <a:extLst>
              <a:ext uri="{FF2B5EF4-FFF2-40B4-BE49-F238E27FC236}">
                <a16:creationId xmlns:a16="http://schemas.microsoft.com/office/drawing/2014/main" id="{D16949C4-EB17-AC52-AD35-457283D448D0}"/>
              </a:ext>
            </a:extLst>
          </p:cNvPr>
          <p:cNvPicPr>
            <a:picLocks noChangeAspect="1"/>
          </p:cNvPicPr>
          <p:nvPr/>
        </p:nvPicPr>
        <p:blipFill>
          <a:blip r:embed="rId39"/>
          <a:stretch>
            <a:fillRect/>
          </a:stretch>
        </p:blipFill>
        <p:spPr>
          <a:xfrm>
            <a:off x="6367774" y="1879134"/>
            <a:ext cx="480023" cy="213344"/>
          </a:xfrm>
          <a:prstGeom prst="rect">
            <a:avLst/>
          </a:prstGeom>
        </p:spPr>
      </p:pic>
      <p:pic>
        <p:nvPicPr>
          <p:cNvPr id="38" name="Picture 37">
            <a:extLst>
              <a:ext uri="{FF2B5EF4-FFF2-40B4-BE49-F238E27FC236}">
                <a16:creationId xmlns:a16="http://schemas.microsoft.com/office/drawing/2014/main" id="{A18EB54B-5DDE-52C7-8A32-ABDCF7C47F0E}"/>
              </a:ext>
            </a:extLst>
          </p:cNvPr>
          <p:cNvPicPr>
            <a:picLocks noChangeAspect="1"/>
          </p:cNvPicPr>
          <p:nvPr/>
        </p:nvPicPr>
        <p:blipFill>
          <a:blip r:embed="rId40"/>
          <a:stretch>
            <a:fillRect/>
          </a:stretch>
        </p:blipFill>
        <p:spPr>
          <a:xfrm>
            <a:off x="6233884" y="3296624"/>
            <a:ext cx="775706" cy="93084"/>
          </a:xfrm>
          <a:prstGeom prst="rect">
            <a:avLst/>
          </a:prstGeom>
        </p:spPr>
      </p:pic>
      <p:pic>
        <p:nvPicPr>
          <p:cNvPr id="260" name="Picture 259">
            <a:extLst>
              <a:ext uri="{FF2B5EF4-FFF2-40B4-BE49-F238E27FC236}">
                <a16:creationId xmlns:a16="http://schemas.microsoft.com/office/drawing/2014/main" id="{C8E7289C-81DA-4151-001A-11981A132274}"/>
              </a:ext>
            </a:extLst>
          </p:cNvPr>
          <p:cNvPicPr>
            <a:picLocks noChangeAspect="1"/>
          </p:cNvPicPr>
          <p:nvPr/>
        </p:nvPicPr>
        <p:blipFill>
          <a:blip r:embed="rId41"/>
          <a:stretch>
            <a:fillRect/>
          </a:stretch>
        </p:blipFill>
        <p:spPr>
          <a:xfrm>
            <a:off x="6251096" y="1474388"/>
            <a:ext cx="771117" cy="177357"/>
          </a:xfrm>
          <a:prstGeom prst="rect">
            <a:avLst/>
          </a:prstGeom>
        </p:spPr>
      </p:pic>
      <p:pic>
        <p:nvPicPr>
          <p:cNvPr id="262" name="Picture 261">
            <a:extLst>
              <a:ext uri="{FF2B5EF4-FFF2-40B4-BE49-F238E27FC236}">
                <a16:creationId xmlns:a16="http://schemas.microsoft.com/office/drawing/2014/main" id="{B13E6D22-2FC6-A0EA-E227-319B88E3CB51}"/>
              </a:ext>
            </a:extLst>
          </p:cNvPr>
          <p:cNvPicPr>
            <a:picLocks noChangeAspect="1"/>
          </p:cNvPicPr>
          <p:nvPr/>
        </p:nvPicPr>
        <p:blipFill>
          <a:blip r:embed="rId42"/>
          <a:stretch>
            <a:fillRect/>
          </a:stretch>
        </p:blipFill>
        <p:spPr>
          <a:xfrm>
            <a:off x="6343169" y="2150552"/>
            <a:ext cx="529229" cy="194050"/>
          </a:xfrm>
          <a:prstGeom prst="rect">
            <a:avLst/>
          </a:prstGeom>
        </p:spPr>
      </p:pic>
      <p:pic>
        <p:nvPicPr>
          <p:cNvPr id="264" name="Picture 263">
            <a:extLst>
              <a:ext uri="{FF2B5EF4-FFF2-40B4-BE49-F238E27FC236}">
                <a16:creationId xmlns:a16="http://schemas.microsoft.com/office/drawing/2014/main" id="{3575ED9C-9A4D-5EAC-1B5C-BC30F9A6880B}"/>
              </a:ext>
            </a:extLst>
          </p:cNvPr>
          <p:cNvPicPr>
            <a:picLocks noChangeAspect="1"/>
          </p:cNvPicPr>
          <p:nvPr/>
        </p:nvPicPr>
        <p:blipFill>
          <a:blip r:embed="rId43"/>
          <a:stretch>
            <a:fillRect/>
          </a:stretch>
        </p:blipFill>
        <p:spPr>
          <a:xfrm>
            <a:off x="6276157" y="2373235"/>
            <a:ext cx="663255" cy="150338"/>
          </a:xfrm>
          <a:prstGeom prst="rect">
            <a:avLst/>
          </a:prstGeom>
        </p:spPr>
      </p:pic>
      <p:pic>
        <p:nvPicPr>
          <p:cNvPr id="266" name="Picture 265">
            <a:extLst>
              <a:ext uri="{FF2B5EF4-FFF2-40B4-BE49-F238E27FC236}">
                <a16:creationId xmlns:a16="http://schemas.microsoft.com/office/drawing/2014/main" id="{0DC8BE85-71A6-861C-925B-187490C2917F}"/>
              </a:ext>
            </a:extLst>
          </p:cNvPr>
          <p:cNvPicPr>
            <a:picLocks noChangeAspect="1"/>
          </p:cNvPicPr>
          <p:nvPr/>
        </p:nvPicPr>
        <p:blipFill>
          <a:blip r:embed="rId44"/>
          <a:stretch>
            <a:fillRect/>
          </a:stretch>
        </p:blipFill>
        <p:spPr>
          <a:xfrm>
            <a:off x="6404223" y="2615268"/>
            <a:ext cx="457379" cy="311018"/>
          </a:xfrm>
          <a:prstGeom prst="rect">
            <a:avLst/>
          </a:prstGeom>
        </p:spPr>
      </p:pic>
      <p:pic>
        <p:nvPicPr>
          <p:cNvPr id="268" name="Picture 267">
            <a:extLst>
              <a:ext uri="{FF2B5EF4-FFF2-40B4-BE49-F238E27FC236}">
                <a16:creationId xmlns:a16="http://schemas.microsoft.com/office/drawing/2014/main" id="{58162515-A94E-0CAC-B086-A51954E819BE}"/>
              </a:ext>
            </a:extLst>
          </p:cNvPr>
          <p:cNvPicPr>
            <a:picLocks noChangeAspect="1"/>
          </p:cNvPicPr>
          <p:nvPr/>
        </p:nvPicPr>
        <p:blipFill>
          <a:blip r:embed="rId45"/>
          <a:stretch>
            <a:fillRect/>
          </a:stretch>
        </p:blipFill>
        <p:spPr>
          <a:xfrm>
            <a:off x="6250249" y="3005993"/>
            <a:ext cx="735494" cy="142195"/>
          </a:xfrm>
          <a:prstGeom prst="rect">
            <a:avLst/>
          </a:prstGeom>
        </p:spPr>
      </p:pic>
      <p:pic>
        <p:nvPicPr>
          <p:cNvPr id="270" name="Picture 269">
            <a:extLst>
              <a:ext uri="{FF2B5EF4-FFF2-40B4-BE49-F238E27FC236}">
                <a16:creationId xmlns:a16="http://schemas.microsoft.com/office/drawing/2014/main" id="{A522FA15-3D0E-D063-D71B-A17E1CC1225E}"/>
              </a:ext>
            </a:extLst>
          </p:cNvPr>
          <p:cNvPicPr>
            <a:picLocks noChangeAspect="1"/>
          </p:cNvPicPr>
          <p:nvPr/>
        </p:nvPicPr>
        <p:blipFill>
          <a:blip r:embed="rId46"/>
          <a:stretch>
            <a:fillRect/>
          </a:stretch>
        </p:blipFill>
        <p:spPr>
          <a:xfrm>
            <a:off x="6367819" y="3512879"/>
            <a:ext cx="523470" cy="240796"/>
          </a:xfrm>
          <a:prstGeom prst="rect">
            <a:avLst/>
          </a:prstGeom>
        </p:spPr>
      </p:pic>
      <p:pic>
        <p:nvPicPr>
          <p:cNvPr id="257" name="Picture 256" descr="Graphical user interface, application&#10;&#10;Description automatically generated">
            <a:extLst>
              <a:ext uri="{FF2B5EF4-FFF2-40B4-BE49-F238E27FC236}">
                <a16:creationId xmlns:a16="http://schemas.microsoft.com/office/drawing/2014/main" id="{8ACFB81E-2424-FF10-D6EE-0DFB1C166BD1}"/>
              </a:ext>
            </a:extLst>
          </p:cNvPr>
          <p:cNvPicPr>
            <a:picLocks noChangeAspect="1"/>
          </p:cNvPicPr>
          <p:nvPr/>
        </p:nvPicPr>
        <p:blipFill>
          <a:blip r:embed="rId47"/>
          <a:stretch>
            <a:fillRect/>
          </a:stretch>
        </p:blipFill>
        <p:spPr>
          <a:xfrm>
            <a:off x="268581" y="1946851"/>
            <a:ext cx="674489" cy="310303"/>
          </a:xfrm>
          <a:prstGeom prst="rect">
            <a:avLst/>
          </a:prstGeom>
        </p:spPr>
      </p:pic>
      <p:pic>
        <p:nvPicPr>
          <p:cNvPr id="261" name="Picture 260">
            <a:extLst>
              <a:ext uri="{FF2B5EF4-FFF2-40B4-BE49-F238E27FC236}">
                <a16:creationId xmlns:a16="http://schemas.microsoft.com/office/drawing/2014/main" id="{26D035FC-C3E3-DE7A-DD17-ADA15BAAC5A8}"/>
              </a:ext>
            </a:extLst>
          </p:cNvPr>
          <p:cNvPicPr>
            <a:picLocks noChangeAspect="1"/>
          </p:cNvPicPr>
          <p:nvPr/>
        </p:nvPicPr>
        <p:blipFill>
          <a:blip r:embed="rId48"/>
          <a:stretch>
            <a:fillRect/>
          </a:stretch>
        </p:blipFill>
        <p:spPr>
          <a:xfrm>
            <a:off x="1387868" y="1423529"/>
            <a:ext cx="436359" cy="436359"/>
          </a:xfrm>
          <a:prstGeom prst="rect">
            <a:avLst/>
          </a:prstGeom>
        </p:spPr>
      </p:pic>
      <p:pic>
        <p:nvPicPr>
          <p:cNvPr id="265" name="Picture 264" descr="A picture containing font, text, logo, graphics&#10;&#10;Description automatically generated">
            <a:extLst>
              <a:ext uri="{FF2B5EF4-FFF2-40B4-BE49-F238E27FC236}">
                <a16:creationId xmlns:a16="http://schemas.microsoft.com/office/drawing/2014/main" id="{53CA0B17-1183-1A20-D610-D5BD6FBAE3EF}"/>
              </a:ext>
            </a:extLst>
          </p:cNvPr>
          <p:cNvPicPr>
            <a:picLocks noChangeAspect="1"/>
          </p:cNvPicPr>
          <p:nvPr/>
        </p:nvPicPr>
        <p:blipFill>
          <a:blip r:embed="rId49"/>
          <a:stretch>
            <a:fillRect/>
          </a:stretch>
        </p:blipFill>
        <p:spPr>
          <a:xfrm>
            <a:off x="377962" y="1518488"/>
            <a:ext cx="473503" cy="189180"/>
          </a:xfrm>
          <a:prstGeom prst="rect">
            <a:avLst/>
          </a:prstGeom>
        </p:spPr>
      </p:pic>
      <p:pic>
        <p:nvPicPr>
          <p:cNvPr id="269" name="Picture 268" descr="A colorful bird on a black background&#10;&#10;Description automatically generated with low confidence">
            <a:extLst>
              <a:ext uri="{FF2B5EF4-FFF2-40B4-BE49-F238E27FC236}">
                <a16:creationId xmlns:a16="http://schemas.microsoft.com/office/drawing/2014/main" id="{D373FA3D-8C77-056E-C6A3-38F3DFACE3BF}"/>
              </a:ext>
            </a:extLst>
          </p:cNvPr>
          <p:cNvPicPr>
            <a:picLocks noChangeAspect="1"/>
          </p:cNvPicPr>
          <p:nvPr/>
        </p:nvPicPr>
        <p:blipFill>
          <a:blip r:embed="rId50"/>
          <a:stretch>
            <a:fillRect/>
          </a:stretch>
        </p:blipFill>
        <p:spPr>
          <a:xfrm>
            <a:off x="8369047" y="2192629"/>
            <a:ext cx="479725" cy="294231"/>
          </a:xfrm>
          <a:prstGeom prst="rect">
            <a:avLst/>
          </a:prstGeom>
        </p:spPr>
      </p:pic>
      <p:pic>
        <p:nvPicPr>
          <p:cNvPr id="276" name="Picture 275" descr="A picture containing black, darkness&#10;&#10;Description automatically generated">
            <a:extLst>
              <a:ext uri="{FF2B5EF4-FFF2-40B4-BE49-F238E27FC236}">
                <a16:creationId xmlns:a16="http://schemas.microsoft.com/office/drawing/2014/main" id="{476788F1-37FC-D36B-7180-530D3C02B77E}"/>
              </a:ext>
            </a:extLst>
          </p:cNvPr>
          <p:cNvPicPr>
            <a:picLocks noChangeAspect="1"/>
          </p:cNvPicPr>
          <p:nvPr/>
        </p:nvPicPr>
        <p:blipFill>
          <a:blip r:embed="rId51"/>
          <a:stretch>
            <a:fillRect/>
          </a:stretch>
        </p:blipFill>
        <p:spPr>
          <a:xfrm>
            <a:off x="8299740" y="2545414"/>
            <a:ext cx="536833" cy="244092"/>
          </a:xfrm>
          <a:prstGeom prst="rect">
            <a:avLst/>
          </a:prstGeom>
        </p:spPr>
      </p:pic>
      <p:pic>
        <p:nvPicPr>
          <p:cNvPr id="283" name="Picture 282" descr="A picture containing black, darkness&#10;&#10;Description automatically generated">
            <a:extLst>
              <a:ext uri="{FF2B5EF4-FFF2-40B4-BE49-F238E27FC236}">
                <a16:creationId xmlns:a16="http://schemas.microsoft.com/office/drawing/2014/main" id="{7C56BADD-C05A-22C6-B283-474E7DF735CA}"/>
              </a:ext>
            </a:extLst>
          </p:cNvPr>
          <p:cNvPicPr>
            <a:picLocks noChangeAspect="1"/>
          </p:cNvPicPr>
          <p:nvPr/>
        </p:nvPicPr>
        <p:blipFill>
          <a:blip r:embed="rId52"/>
          <a:stretch>
            <a:fillRect/>
          </a:stretch>
        </p:blipFill>
        <p:spPr>
          <a:xfrm>
            <a:off x="3323149" y="1825005"/>
            <a:ext cx="579187" cy="109402"/>
          </a:xfrm>
          <a:prstGeom prst="rect">
            <a:avLst/>
          </a:prstGeom>
        </p:spPr>
      </p:pic>
      <p:pic>
        <p:nvPicPr>
          <p:cNvPr id="285" name="Picture 284" descr="A picture containing creativity&#10;&#10;Description automatically generated with medium confidence">
            <a:extLst>
              <a:ext uri="{FF2B5EF4-FFF2-40B4-BE49-F238E27FC236}">
                <a16:creationId xmlns:a16="http://schemas.microsoft.com/office/drawing/2014/main" id="{330C9F27-2B99-5553-E841-8BCEF9A16AAB}"/>
              </a:ext>
            </a:extLst>
          </p:cNvPr>
          <p:cNvPicPr>
            <a:picLocks noChangeAspect="1"/>
          </p:cNvPicPr>
          <p:nvPr/>
        </p:nvPicPr>
        <p:blipFill>
          <a:blip r:embed="rId53"/>
          <a:stretch>
            <a:fillRect/>
          </a:stretch>
        </p:blipFill>
        <p:spPr>
          <a:xfrm>
            <a:off x="8250522" y="2865040"/>
            <a:ext cx="577354" cy="126470"/>
          </a:xfrm>
          <a:prstGeom prst="rect">
            <a:avLst/>
          </a:prstGeom>
        </p:spPr>
      </p:pic>
      <p:pic>
        <p:nvPicPr>
          <p:cNvPr id="289" name="Picture 288" descr="A picture containing font, logo, graphics, text&#10;&#10;Description automatically generated">
            <a:extLst>
              <a:ext uri="{FF2B5EF4-FFF2-40B4-BE49-F238E27FC236}">
                <a16:creationId xmlns:a16="http://schemas.microsoft.com/office/drawing/2014/main" id="{CB534873-93E6-758A-30C4-C93353058486}"/>
              </a:ext>
            </a:extLst>
          </p:cNvPr>
          <p:cNvPicPr>
            <a:picLocks noChangeAspect="1"/>
          </p:cNvPicPr>
          <p:nvPr/>
        </p:nvPicPr>
        <p:blipFill>
          <a:blip r:embed="rId54"/>
          <a:stretch>
            <a:fillRect/>
          </a:stretch>
        </p:blipFill>
        <p:spPr>
          <a:xfrm>
            <a:off x="4299172" y="2246492"/>
            <a:ext cx="695635" cy="187587"/>
          </a:xfrm>
          <a:prstGeom prst="rect">
            <a:avLst/>
          </a:prstGeom>
        </p:spPr>
      </p:pic>
      <p:pic>
        <p:nvPicPr>
          <p:cNvPr id="299" name="Picture 298" descr="A picture containing font, graphics, graphic design, text&#10;&#10;Description automatically generated">
            <a:extLst>
              <a:ext uri="{FF2B5EF4-FFF2-40B4-BE49-F238E27FC236}">
                <a16:creationId xmlns:a16="http://schemas.microsoft.com/office/drawing/2014/main" id="{85C8B05A-4A61-64E7-573F-197D2AF4726D}"/>
              </a:ext>
            </a:extLst>
          </p:cNvPr>
          <p:cNvPicPr>
            <a:picLocks noChangeAspect="1"/>
          </p:cNvPicPr>
          <p:nvPr/>
        </p:nvPicPr>
        <p:blipFill>
          <a:blip r:embed="rId55"/>
          <a:stretch>
            <a:fillRect/>
          </a:stretch>
        </p:blipFill>
        <p:spPr>
          <a:xfrm>
            <a:off x="3307528" y="2599845"/>
            <a:ext cx="613812" cy="93186"/>
          </a:xfrm>
          <a:prstGeom prst="rect">
            <a:avLst/>
          </a:prstGeom>
        </p:spPr>
      </p:pic>
      <p:pic>
        <p:nvPicPr>
          <p:cNvPr id="33" name="Picture 32">
            <a:extLst>
              <a:ext uri="{FF2B5EF4-FFF2-40B4-BE49-F238E27FC236}">
                <a16:creationId xmlns:a16="http://schemas.microsoft.com/office/drawing/2014/main" id="{0F0BB565-6591-DC94-8E24-7DF925FA6511}"/>
              </a:ext>
            </a:extLst>
          </p:cNvPr>
          <p:cNvPicPr>
            <a:picLocks noChangeAspect="1"/>
          </p:cNvPicPr>
          <p:nvPr/>
        </p:nvPicPr>
        <p:blipFill>
          <a:blip r:embed="rId56"/>
          <a:stretch>
            <a:fillRect/>
          </a:stretch>
        </p:blipFill>
        <p:spPr>
          <a:xfrm>
            <a:off x="5425877" y="2408413"/>
            <a:ext cx="451493" cy="319055"/>
          </a:xfrm>
          <a:prstGeom prst="rect">
            <a:avLst/>
          </a:prstGeom>
        </p:spPr>
      </p:pic>
      <p:pic>
        <p:nvPicPr>
          <p:cNvPr id="39" name="Picture 38">
            <a:extLst>
              <a:ext uri="{FF2B5EF4-FFF2-40B4-BE49-F238E27FC236}">
                <a16:creationId xmlns:a16="http://schemas.microsoft.com/office/drawing/2014/main" id="{9B2FEA50-B976-863D-5C29-2D86FFCB6608}"/>
              </a:ext>
            </a:extLst>
          </p:cNvPr>
          <p:cNvPicPr>
            <a:picLocks noChangeAspect="1"/>
          </p:cNvPicPr>
          <p:nvPr/>
        </p:nvPicPr>
        <p:blipFill>
          <a:blip r:embed="rId57"/>
          <a:stretch>
            <a:fillRect/>
          </a:stretch>
        </p:blipFill>
        <p:spPr>
          <a:xfrm>
            <a:off x="5432315" y="2814403"/>
            <a:ext cx="550028" cy="192510"/>
          </a:xfrm>
          <a:prstGeom prst="rect">
            <a:avLst/>
          </a:prstGeom>
        </p:spPr>
      </p:pic>
      <p:pic>
        <p:nvPicPr>
          <p:cNvPr id="49" name="Picture 48">
            <a:extLst>
              <a:ext uri="{FF2B5EF4-FFF2-40B4-BE49-F238E27FC236}">
                <a16:creationId xmlns:a16="http://schemas.microsoft.com/office/drawing/2014/main" id="{6B057B4E-85C4-6815-A392-4B454195C285}"/>
              </a:ext>
            </a:extLst>
          </p:cNvPr>
          <p:cNvPicPr>
            <a:picLocks noChangeAspect="1"/>
          </p:cNvPicPr>
          <p:nvPr/>
        </p:nvPicPr>
        <p:blipFill>
          <a:blip r:embed="rId58"/>
          <a:stretch>
            <a:fillRect/>
          </a:stretch>
        </p:blipFill>
        <p:spPr>
          <a:xfrm>
            <a:off x="5411807" y="3388762"/>
            <a:ext cx="516186" cy="117002"/>
          </a:xfrm>
          <a:prstGeom prst="rect">
            <a:avLst/>
          </a:prstGeom>
        </p:spPr>
      </p:pic>
      <p:pic>
        <p:nvPicPr>
          <p:cNvPr id="53" name="Picture 52">
            <a:extLst>
              <a:ext uri="{FF2B5EF4-FFF2-40B4-BE49-F238E27FC236}">
                <a16:creationId xmlns:a16="http://schemas.microsoft.com/office/drawing/2014/main" id="{EC4174E1-8608-30F3-D216-0839E607ACBE}"/>
              </a:ext>
            </a:extLst>
          </p:cNvPr>
          <p:cNvPicPr>
            <a:picLocks noChangeAspect="1"/>
          </p:cNvPicPr>
          <p:nvPr/>
        </p:nvPicPr>
        <p:blipFill>
          <a:blip r:embed="rId59"/>
          <a:stretch>
            <a:fillRect/>
          </a:stretch>
        </p:blipFill>
        <p:spPr>
          <a:xfrm>
            <a:off x="5385488" y="1921927"/>
            <a:ext cx="576631" cy="226808"/>
          </a:xfrm>
          <a:prstGeom prst="rect">
            <a:avLst/>
          </a:prstGeom>
        </p:spPr>
      </p:pic>
      <p:pic>
        <p:nvPicPr>
          <p:cNvPr id="55" name="Picture 54">
            <a:extLst>
              <a:ext uri="{FF2B5EF4-FFF2-40B4-BE49-F238E27FC236}">
                <a16:creationId xmlns:a16="http://schemas.microsoft.com/office/drawing/2014/main" id="{8A886BC3-9FD5-18B1-D529-AF986C9739E1}"/>
              </a:ext>
            </a:extLst>
          </p:cNvPr>
          <p:cNvPicPr>
            <a:picLocks noChangeAspect="1"/>
          </p:cNvPicPr>
          <p:nvPr/>
        </p:nvPicPr>
        <p:blipFill>
          <a:blip r:embed="rId60"/>
          <a:stretch>
            <a:fillRect/>
          </a:stretch>
        </p:blipFill>
        <p:spPr>
          <a:xfrm>
            <a:off x="5280588" y="1693751"/>
            <a:ext cx="742570" cy="187257"/>
          </a:xfrm>
          <a:prstGeom prst="rect">
            <a:avLst/>
          </a:prstGeom>
        </p:spPr>
      </p:pic>
      <p:pic>
        <p:nvPicPr>
          <p:cNvPr id="60" name="Picture 59">
            <a:extLst>
              <a:ext uri="{FF2B5EF4-FFF2-40B4-BE49-F238E27FC236}">
                <a16:creationId xmlns:a16="http://schemas.microsoft.com/office/drawing/2014/main" id="{3198C14A-BC36-C3C5-432D-EDC455AA5172}"/>
              </a:ext>
            </a:extLst>
          </p:cNvPr>
          <p:cNvPicPr>
            <a:picLocks noChangeAspect="1"/>
          </p:cNvPicPr>
          <p:nvPr/>
        </p:nvPicPr>
        <p:blipFill>
          <a:blip r:embed="rId61"/>
          <a:stretch>
            <a:fillRect/>
          </a:stretch>
        </p:blipFill>
        <p:spPr>
          <a:xfrm>
            <a:off x="5325291" y="1513100"/>
            <a:ext cx="686659" cy="121310"/>
          </a:xfrm>
          <a:prstGeom prst="rect">
            <a:avLst/>
          </a:prstGeom>
        </p:spPr>
      </p:pic>
      <p:pic>
        <p:nvPicPr>
          <p:cNvPr id="272" name="Picture 271">
            <a:extLst>
              <a:ext uri="{FF2B5EF4-FFF2-40B4-BE49-F238E27FC236}">
                <a16:creationId xmlns:a16="http://schemas.microsoft.com/office/drawing/2014/main" id="{8139B1BC-226F-E29A-39E8-49C2062E174F}"/>
              </a:ext>
            </a:extLst>
          </p:cNvPr>
          <p:cNvPicPr>
            <a:picLocks noChangeAspect="1"/>
          </p:cNvPicPr>
          <p:nvPr/>
        </p:nvPicPr>
        <p:blipFill>
          <a:blip r:embed="rId62"/>
          <a:stretch>
            <a:fillRect/>
          </a:stretch>
        </p:blipFill>
        <p:spPr>
          <a:xfrm>
            <a:off x="5338352" y="2986483"/>
            <a:ext cx="663097" cy="402279"/>
          </a:xfrm>
          <a:prstGeom prst="rect">
            <a:avLst/>
          </a:prstGeom>
        </p:spPr>
      </p:pic>
      <p:pic>
        <p:nvPicPr>
          <p:cNvPr id="287" name="Picture 286" descr="A picture containing font, graphics, screenshot, logo&#10;&#10;Description automatically generated">
            <a:extLst>
              <a:ext uri="{FF2B5EF4-FFF2-40B4-BE49-F238E27FC236}">
                <a16:creationId xmlns:a16="http://schemas.microsoft.com/office/drawing/2014/main" id="{DEA54D21-E7F1-224F-1A5D-139A1B055F91}"/>
              </a:ext>
            </a:extLst>
          </p:cNvPr>
          <p:cNvPicPr>
            <a:picLocks noChangeAspect="1"/>
          </p:cNvPicPr>
          <p:nvPr/>
        </p:nvPicPr>
        <p:blipFill>
          <a:blip r:embed="rId63"/>
          <a:stretch>
            <a:fillRect/>
          </a:stretch>
        </p:blipFill>
        <p:spPr>
          <a:xfrm>
            <a:off x="5318100" y="2222182"/>
            <a:ext cx="689739" cy="149156"/>
          </a:xfrm>
          <a:prstGeom prst="rect">
            <a:avLst/>
          </a:prstGeom>
        </p:spPr>
      </p:pic>
      <p:pic>
        <p:nvPicPr>
          <p:cNvPr id="306" name="Picture 305">
            <a:extLst>
              <a:ext uri="{FF2B5EF4-FFF2-40B4-BE49-F238E27FC236}">
                <a16:creationId xmlns:a16="http://schemas.microsoft.com/office/drawing/2014/main" id="{8E4A9695-4BBA-0E62-F8C1-253F38A6C99E}"/>
              </a:ext>
            </a:extLst>
          </p:cNvPr>
          <p:cNvPicPr>
            <a:picLocks noChangeAspect="1"/>
          </p:cNvPicPr>
          <p:nvPr/>
        </p:nvPicPr>
        <p:blipFill>
          <a:blip r:embed="rId64"/>
          <a:stretch>
            <a:fillRect/>
          </a:stretch>
        </p:blipFill>
        <p:spPr>
          <a:xfrm>
            <a:off x="2207923" y="1784604"/>
            <a:ext cx="809306" cy="99140"/>
          </a:xfrm>
          <a:prstGeom prst="rect">
            <a:avLst/>
          </a:prstGeom>
        </p:spPr>
      </p:pic>
      <p:pic>
        <p:nvPicPr>
          <p:cNvPr id="17" name="Picture 16" descr="A close up of a logo&#10;&#10;Description automatically generated with medium confidence">
            <a:extLst>
              <a:ext uri="{FF2B5EF4-FFF2-40B4-BE49-F238E27FC236}">
                <a16:creationId xmlns:a16="http://schemas.microsoft.com/office/drawing/2014/main" id="{EFD0D924-75A8-46FC-7669-CE523615C8E4}"/>
              </a:ext>
            </a:extLst>
          </p:cNvPr>
          <p:cNvPicPr>
            <a:picLocks noChangeAspect="1"/>
          </p:cNvPicPr>
          <p:nvPr/>
        </p:nvPicPr>
        <p:blipFill>
          <a:blip r:embed="rId65"/>
          <a:stretch>
            <a:fillRect/>
          </a:stretch>
        </p:blipFill>
        <p:spPr>
          <a:xfrm>
            <a:off x="267080" y="2477200"/>
            <a:ext cx="550602" cy="308337"/>
          </a:xfrm>
          <a:prstGeom prst="rect">
            <a:avLst/>
          </a:prstGeom>
        </p:spPr>
      </p:pic>
      <p:pic>
        <p:nvPicPr>
          <p:cNvPr id="263" name="Picture 262" descr="A green letter on a black background&#10;&#10;AI-generated content may be incorrect.">
            <a:extLst>
              <a:ext uri="{FF2B5EF4-FFF2-40B4-BE49-F238E27FC236}">
                <a16:creationId xmlns:a16="http://schemas.microsoft.com/office/drawing/2014/main" id="{997B5A5E-D650-130F-419C-60BBA48F31AE}"/>
              </a:ext>
            </a:extLst>
          </p:cNvPr>
          <p:cNvPicPr>
            <a:picLocks noChangeAspect="1"/>
          </p:cNvPicPr>
          <p:nvPr/>
        </p:nvPicPr>
        <p:blipFill>
          <a:blip r:embed="rId66"/>
          <a:stretch>
            <a:fillRect/>
          </a:stretch>
        </p:blipFill>
        <p:spPr>
          <a:xfrm>
            <a:off x="1337968" y="2479942"/>
            <a:ext cx="517095" cy="178887"/>
          </a:xfrm>
          <a:prstGeom prst="rect">
            <a:avLst/>
          </a:prstGeom>
        </p:spPr>
      </p:pic>
      <p:pic>
        <p:nvPicPr>
          <p:cNvPr id="271" name="Picture 270">
            <a:extLst>
              <a:ext uri="{FF2B5EF4-FFF2-40B4-BE49-F238E27FC236}">
                <a16:creationId xmlns:a16="http://schemas.microsoft.com/office/drawing/2014/main" id="{21EC6980-112E-3B4C-6112-889DEFFD95BF}"/>
              </a:ext>
            </a:extLst>
          </p:cNvPr>
          <p:cNvPicPr>
            <a:picLocks noChangeAspect="1"/>
          </p:cNvPicPr>
          <p:nvPr/>
        </p:nvPicPr>
        <p:blipFill>
          <a:blip r:embed="rId67"/>
          <a:stretch>
            <a:fillRect/>
          </a:stretch>
        </p:blipFill>
        <p:spPr>
          <a:xfrm>
            <a:off x="1267568" y="1928406"/>
            <a:ext cx="638513" cy="164072"/>
          </a:xfrm>
          <a:prstGeom prst="rect">
            <a:avLst/>
          </a:prstGeom>
        </p:spPr>
      </p:pic>
      <p:pic>
        <p:nvPicPr>
          <p:cNvPr id="2" name="Google Shape;42;p1" descr="ZF Friedrichshafen – Wikipedia">
            <a:extLst>
              <a:ext uri="{FF2B5EF4-FFF2-40B4-BE49-F238E27FC236}">
                <a16:creationId xmlns:a16="http://schemas.microsoft.com/office/drawing/2014/main" id="{30D7E01D-0321-530E-A424-2C0A23FF6419}"/>
              </a:ext>
            </a:extLst>
          </p:cNvPr>
          <p:cNvPicPr preferRelativeResize="0"/>
          <p:nvPr/>
        </p:nvPicPr>
        <p:blipFill rotWithShape="1">
          <a:blip r:embed="rId68">
            <a:alphaModFix/>
          </a:blip>
          <a:srcRect/>
          <a:stretch/>
        </p:blipFill>
        <p:spPr>
          <a:xfrm>
            <a:off x="377962" y="4073969"/>
            <a:ext cx="340688" cy="315655"/>
          </a:xfrm>
          <a:prstGeom prst="ellipse">
            <a:avLst/>
          </a:prstGeom>
          <a:noFill/>
          <a:ln>
            <a:noFill/>
          </a:ln>
        </p:spPr>
      </p:pic>
    </p:spTree>
    <p:extLst>
      <p:ext uri="{BB962C8B-B14F-4D97-AF65-F5344CB8AC3E}">
        <p14:creationId xmlns:p14="http://schemas.microsoft.com/office/powerpoint/2010/main" val="27932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DE4C-F2B0-AEA4-8EF3-7B20AB6BC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3A63-5265-F59F-6914-59932C531397}"/>
              </a:ext>
            </a:extLst>
          </p:cNvPr>
          <p:cNvSpPr>
            <a:spLocks noGrp="1"/>
          </p:cNvSpPr>
          <p:nvPr>
            <p:ph type="title"/>
          </p:nvPr>
        </p:nvSpPr>
        <p:spPr/>
        <p:txBody>
          <a:bodyPr>
            <a:normAutofit fontScale="90000"/>
          </a:bodyPr>
          <a:lstStyle/>
          <a:p>
            <a:r>
              <a:rPr lang="en-JP" dirty="0"/>
              <a:t>Open Source Policy Template</a:t>
            </a:r>
          </a:p>
        </p:txBody>
      </p:sp>
      <p:pic>
        <p:nvPicPr>
          <p:cNvPr id="5" name="Picture 4" descr="A screenshot of a document&#10;&#10;AI-generated content may be incorrect.">
            <a:extLst>
              <a:ext uri="{FF2B5EF4-FFF2-40B4-BE49-F238E27FC236}">
                <a16:creationId xmlns:a16="http://schemas.microsoft.com/office/drawing/2014/main" id="{A4F934A7-D944-6AF2-2CEE-5E0628C5F274}"/>
              </a:ext>
            </a:extLst>
          </p:cNvPr>
          <p:cNvPicPr>
            <a:picLocks noChangeAspect="1"/>
          </p:cNvPicPr>
          <p:nvPr/>
        </p:nvPicPr>
        <p:blipFill>
          <a:blip r:embed="rId2"/>
          <a:stretch>
            <a:fillRect/>
          </a:stretch>
        </p:blipFill>
        <p:spPr>
          <a:xfrm>
            <a:off x="3202218" y="1142986"/>
            <a:ext cx="5941782" cy="4000514"/>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BA79ADCA-7275-71D5-6E53-B5EE51FA3CB2}"/>
              </a:ext>
            </a:extLst>
          </p:cNvPr>
          <p:cNvPicPr>
            <a:picLocks noChangeAspect="1"/>
          </p:cNvPicPr>
          <p:nvPr/>
        </p:nvPicPr>
        <p:blipFill>
          <a:blip r:embed="rId3"/>
          <a:stretch>
            <a:fillRect/>
          </a:stretch>
        </p:blipFill>
        <p:spPr>
          <a:xfrm>
            <a:off x="622301" y="1609272"/>
            <a:ext cx="2099128" cy="2099128"/>
          </a:xfrm>
          <a:prstGeom prst="rect">
            <a:avLst/>
          </a:prstGeom>
        </p:spPr>
      </p:pic>
    </p:spTree>
    <p:extLst>
      <p:ext uri="{BB962C8B-B14F-4D97-AF65-F5344CB8AC3E}">
        <p14:creationId xmlns:p14="http://schemas.microsoft.com/office/powerpoint/2010/main" val="167486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036B-F99F-1632-D6E6-EA911C25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E47E7-4E3D-3C0E-B6D1-C47839AB55DA}"/>
              </a:ext>
            </a:extLst>
          </p:cNvPr>
          <p:cNvSpPr>
            <a:spLocks noGrp="1"/>
          </p:cNvSpPr>
          <p:nvPr>
            <p:ph type="title"/>
          </p:nvPr>
        </p:nvSpPr>
        <p:spPr/>
        <p:txBody>
          <a:bodyPr>
            <a:normAutofit fontScale="90000"/>
          </a:bodyPr>
          <a:lstStyle/>
          <a:p>
            <a:r>
              <a:rPr lang="en-JP" dirty="0"/>
              <a:t>Compliance Program Maturity / Capability Model</a:t>
            </a:r>
          </a:p>
        </p:txBody>
      </p:sp>
      <p:pic>
        <p:nvPicPr>
          <p:cNvPr id="5" name="Picture 4" descr="A screenshot of a computer&#10;&#10;AI-generated content may be incorrect.">
            <a:extLst>
              <a:ext uri="{FF2B5EF4-FFF2-40B4-BE49-F238E27FC236}">
                <a16:creationId xmlns:a16="http://schemas.microsoft.com/office/drawing/2014/main" id="{98C5F235-D71E-F1C1-E544-AF0686E9EDA6}"/>
              </a:ext>
            </a:extLst>
          </p:cNvPr>
          <p:cNvPicPr>
            <a:picLocks noChangeAspect="1"/>
          </p:cNvPicPr>
          <p:nvPr/>
        </p:nvPicPr>
        <p:blipFill>
          <a:blip r:embed="rId2"/>
          <a:stretch>
            <a:fillRect/>
          </a:stretch>
        </p:blipFill>
        <p:spPr>
          <a:xfrm>
            <a:off x="2527726" y="1132113"/>
            <a:ext cx="6616274" cy="3172743"/>
          </a:xfrm>
          <a:prstGeom prst="rect">
            <a:avLst/>
          </a:prstGeom>
        </p:spPr>
      </p:pic>
      <p:pic>
        <p:nvPicPr>
          <p:cNvPr id="4" name="Picture 3" descr="A qr code with black squares&#10;&#10;AI-generated content may be incorrect.">
            <a:extLst>
              <a:ext uri="{FF2B5EF4-FFF2-40B4-BE49-F238E27FC236}">
                <a16:creationId xmlns:a16="http://schemas.microsoft.com/office/drawing/2014/main" id="{3EE7EA78-FEE1-7BEE-21DF-39E7C3EE6063}"/>
              </a:ext>
            </a:extLst>
          </p:cNvPr>
          <p:cNvPicPr>
            <a:picLocks noChangeAspect="1"/>
          </p:cNvPicPr>
          <p:nvPr/>
        </p:nvPicPr>
        <p:blipFill>
          <a:blip r:embed="rId3"/>
          <a:stretch>
            <a:fillRect/>
          </a:stretch>
        </p:blipFill>
        <p:spPr>
          <a:xfrm>
            <a:off x="311700" y="1763485"/>
            <a:ext cx="1919871" cy="1919871"/>
          </a:xfrm>
          <a:prstGeom prst="rect">
            <a:avLst/>
          </a:prstGeom>
        </p:spPr>
      </p:pic>
    </p:spTree>
    <p:extLst>
      <p:ext uri="{BB962C8B-B14F-4D97-AF65-F5344CB8AC3E}">
        <p14:creationId xmlns:p14="http://schemas.microsoft.com/office/powerpoint/2010/main" val="2153980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4569-6AF8-4270-5BFE-29E73188D381}"/>
              </a:ext>
            </a:extLst>
          </p:cNvPr>
          <p:cNvSpPr>
            <a:spLocks noGrp="1"/>
          </p:cNvSpPr>
          <p:nvPr>
            <p:ph type="title"/>
          </p:nvPr>
        </p:nvSpPr>
        <p:spPr/>
        <p:txBody>
          <a:bodyPr>
            <a:normAutofit fontScale="90000"/>
          </a:bodyPr>
          <a:lstStyle/>
          <a:p>
            <a:r>
              <a:rPr lang="en-JP" dirty="0"/>
              <a:t>Explainers</a:t>
            </a:r>
          </a:p>
        </p:txBody>
      </p:sp>
      <p:pic>
        <p:nvPicPr>
          <p:cNvPr id="5" name="Picture 4" descr="A screenshot of a black screen&#10;&#10;AI-generated content may be incorrect.">
            <a:extLst>
              <a:ext uri="{FF2B5EF4-FFF2-40B4-BE49-F238E27FC236}">
                <a16:creationId xmlns:a16="http://schemas.microsoft.com/office/drawing/2014/main" id="{023BC025-AAAB-9207-97C1-4EDA033212EF}"/>
              </a:ext>
            </a:extLst>
          </p:cNvPr>
          <p:cNvPicPr>
            <a:picLocks noChangeAspect="1"/>
          </p:cNvPicPr>
          <p:nvPr/>
        </p:nvPicPr>
        <p:blipFill>
          <a:blip r:embed="rId2"/>
          <a:stretch>
            <a:fillRect/>
          </a:stretch>
        </p:blipFill>
        <p:spPr>
          <a:xfrm>
            <a:off x="3419411" y="0"/>
            <a:ext cx="5724589"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FFD29143-954B-751B-7ECB-7ED31978EB58}"/>
              </a:ext>
            </a:extLst>
          </p:cNvPr>
          <p:cNvPicPr>
            <a:picLocks noChangeAspect="1"/>
          </p:cNvPicPr>
          <p:nvPr/>
        </p:nvPicPr>
        <p:blipFill>
          <a:blip r:embed="rId3"/>
          <a:stretch>
            <a:fillRect/>
          </a:stretch>
        </p:blipFill>
        <p:spPr>
          <a:xfrm>
            <a:off x="578757" y="1542596"/>
            <a:ext cx="2210707" cy="2210707"/>
          </a:xfrm>
          <a:prstGeom prst="rect">
            <a:avLst/>
          </a:prstGeom>
        </p:spPr>
      </p:pic>
    </p:spTree>
    <p:extLst>
      <p:ext uri="{BB962C8B-B14F-4D97-AF65-F5344CB8AC3E}">
        <p14:creationId xmlns:p14="http://schemas.microsoft.com/office/powerpoint/2010/main" val="3924229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00464-C557-0775-A037-F04B4A35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BC052-FDC0-68F8-B855-A30453416CF7}"/>
              </a:ext>
            </a:extLst>
          </p:cNvPr>
          <p:cNvSpPr>
            <a:spLocks noGrp="1"/>
          </p:cNvSpPr>
          <p:nvPr>
            <p:ph type="title"/>
          </p:nvPr>
        </p:nvSpPr>
        <p:spPr/>
        <p:txBody>
          <a:bodyPr>
            <a:normAutofit fontScale="90000"/>
          </a:bodyPr>
          <a:lstStyle/>
          <a:p>
            <a:r>
              <a:rPr lang="en-US" dirty="0"/>
              <a:t>Supplier Education Leaflet (One Email Solution)</a:t>
            </a:r>
          </a:p>
        </p:txBody>
      </p:sp>
      <p:grpSp>
        <p:nvGrpSpPr>
          <p:cNvPr id="3" name="Group 2">
            <a:extLst>
              <a:ext uri="{FF2B5EF4-FFF2-40B4-BE49-F238E27FC236}">
                <a16:creationId xmlns:a16="http://schemas.microsoft.com/office/drawing/2014/main" id="{DE79C873-72A7-B4BF-9F9A-17E069996F26}"/>
              </a:ext>
            </a:extLst>
          </p:cNvPr>
          <p:cNvGrpSpPr>
            <a:grpSpLocks noChangeAspect="1"/>
          </p:cNvGrpSpPr>
          <p:nvPr/>
        </p:nvGrpSpPr>
        <p:grpSpPr>
          <a:xfrm>
            <a:off x="1967779" y="948843"/>
            <a:ext cx="5208441" cy="4194657"/>
            <a:chOff x="211712" y="1132607"/>
            <a:chExt cx="4245480" cy="3419129"/>
          </a:xfrm>
        </p:grpSpPr>
        <p:pic>
          <p:nvPicPr>
            <p:cNvPr id="7" name="Picture 6" descr="A screen shot of a computer&#10;&#10;Description automatically generated">
              <a:extLst>
                <a:ext uri="{FF2B5EF4-FFF2-40B4-BE49-F238E27FC236}">
                  <a16:creationId xmlns:a16="http://schemas.microsoft.com/office/drawing/2014/main" id="{CC5B94C1-FC75-136F-9EDD-81A20C401A8E}"/>
                </a:ext>
              </a:extLst>
            </p:cNvPr>
            <p:cNvPicPr>
              <a:picLocks noChangeAspect="1"/>
            </p:cNvPicPr>
            <p:nvPr/>
          </p:nvPicPr>
          <p:blipFill>
            <a:blip r:embed="rId2"/>
            <a:stretch>
              <a:fillRect/>
            </a:stretch>
          </p:blipFill>
          <p:spPr>
            <a:xfrm>
              <a:off x="211712" y="1132607"/>
              <a:ext cx="4245480" cy="2407017"/>
            </a:xfrm>
            <a:prstGeom prst="rect">
              <a:avLst/>
            </a:prstGeom>
          </p:spPr>
        </p:pic>
        <p:pic>
          <p:nvPicPr>
            <p:cNvPr id="11" name="Picture 10" descr="A qr code with a few squares&#10;&#10;Description automatically generated">
              <a:extLst>
                <a:ext uri="{FF2B5EF4-FFF2-40B4-BE49-F238E27FC236}">
                  <a16:creationId xmlns:a16="http://schemas.microsoft.com/office/drawing/2014/main" id="{24401882-1768-E835-128F-9FD8A3598896}"/>
                </a:ext>
              </a:extLst>
            </p:cNvPr>
            <p:cNvPicPr>
              <a:picLocks noChangeAspect="1"/>
            </p:cNvPicPr>
            <p:nvPr/>
          </p:nvPicPr>
          <p:blipFill>
            <a:blip r:embed="rId3"/>
            <a:stretch>
              <a:fillRect/>
            </a:stretch>
          </p:blipFill>
          <p:spPr>
            <a:xfrm>
              <a:off x="1838988" y="3255638"/>
              <a:ext cx="1296098" cy="1296098"/>
            </a:xfrm>
            <a:prstGeom prst="rect">
              <a:avLst/>
            </a:prstGeom>
          </p:spPr>
        </p:pic>
      </p:grpSp>
    </p:spTree>
    <p:extLst>
      <p:ext uri="{BB962C8B-B14F-4D97-AF65-F5344CB8AC3E}">
        <p14:creationId xmlns:p14="http://schemas.microsoft.com/office/powerpoint/2010/main" val="167617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096-0B0A-D7AF-1966-2A8257A6B46B}"/>
              </a:ext>
            </a:extLst>
          </p:cNvPr>
          <p:cNvSpPr>
            <a:spLocks noGrp="1"/>
          </p:cNvSpPr>
          <p:nvPr>
            <p:ph type="title"/>
          </p:nvPr>
        </p:nvSpPr>
        <p:spPr/>
        <p:txBody>
          <a:bodyPr>
            <a:normAutofit fontScale="90000"/>
          </a:bodyPr>
          <a:lstStyle/>
          <a:p>
            <a:r>
              <a:rPr lang="en-US" dirty="0"/>
              <a:t>Case Studies</a:t>
            </a:r>
          </a:p>
        </p:txBody>
      </p:sp>
      <p:pic>
        <p:nvPicPr>
          <p:cNvPr id="7" name="Picture 6" descr="A screenshot of a computer&#10;&#10;Description automatically generated">
            <a:extLst>
              <a:ext uri="{FF2B5EF4-FFF2-40B4-BE49-F238E27FC236}">
                <a16:creationId xmlns:a16="http://schemas.microsoft.com/office/drawing/2014/main" id="{2B859735-27E5-6A1D-0A59-1B92EEFCCDD1}"/>
              </a:ext>
            </a:extLst>
          </p:cNvPr>
          <p:cNvPicPr>
            <a:picLocks noChangeAspect="1"/>
          </p:cNvPicPr>
          <p:nvPr/>
        </p:nvPicPr>
        <p:blipFill>
          <a:blip r:embed="rId2"/>
          <a:stretch>
            <a:fillRect/>
          </a:stretch>
        </p:blipFill>
        <p:spPr>
          <a:xfrm>
            <a:off x="3059073" y="1198202"/>
            <a:ext cx="2683876" cy="1127228"/>
          </a:xfrm>
          <a:prstGeom prst="rect">
            <a:avLst/>
          </a:prstGeom>
        </p:spPr>
      </p:pic>
      <p:pic>
        <p:nvPicPr>
          <p:cNvPr id="9" name="Picture 8" descr="A blue and white rectangular sign with white text&#10;&#10;Description automatically generated">
            <a:extLst>
              <a:ext uri="{FF2B5EF4-FFF2-40B4-BE49-F238E27FC236}">
                <a16:creationId xmlns:a16="http://schemas.microsoft.com/office/drawing/2014/main" id="{011916DF-F194-AFEB-64F2-A4A6AAB247FD}"/>
              </a:ext>
            </a:extLst>
          </p:cNvPr>
          <p:cNvPicPr>
            <a:picLocks noChangeAspect="1"/>
          </p:cNvPicPr>
          <p:nvPr/>
        </p:nvPicPr>
        <p:blipFill>
          <a:blip r:embed="rId3"/>
          <a:stretch>
            <a:fillRect/>
          </a:stretch>
        </p:blipFill>
        <p:spPr>
          <a:xfrm>
            <a:off x="3059073" y="0"/>
            <a:ext cx="2683876" cy="1127228"/>
          </a:xfrm>
          <a:prstGeom prst="rect">
            <a:avLst/>
          </a:prstGeom>
        </p:spPr>
      </p:pic>
      <p:pic>
        <p:nvPicPr>
          <p:cNvPr id="11" name="Picture 10" descr="A blue and white background with white text&#10;&#10;Description automatically generated">
            <a:extLst>
              <a:ext uri="{FF2B5EF4-FFF2-40B4-BE49-F238E27FC236}">
                <a16:creationId xmlns:a16="http://schemas.microsoft.com/office/drawing/2014/main" id="{0C9B26B5-4F2A-12BF-FD21-ACBA9988D332}"/>
              </a:ext>
            </a:extLst>
          </p:cNvPr>
          <p:cNvPicPr>
            <a:picLocks noChangeAspect="1"/>
          </p:cNvPicPr>
          <p:nvPr/>
        </p:nvPicPr>
        <p:blipFill>
          <a:blip r:embed="rId4"/>
          <a:stretch>
            <a:fillRect/>
          </a:stretch>
        </p:blipFill>
        <p:spPr>
          <a:xfrm>
            <a:off x="5742949" y="1198202"/>
            <a:ext cx="2683875" cy="1127228"/>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714A3F08-4E4D-14A4-F318-EB12E46C5D15}"/>
              </a:ext>
            </a:extLst>
          </p:cNvPr>
          <p:cNvPicPr>
            <a:picLocks noChangeAspect="1"/>
          </p:cNvPicPr>
          <p:nvPr/>
        </p:nvPicPr>
        <p:blipFill>
          <a:blip r:embed="rId5"/>
          <a:stretch>
            <a:fillRect/>
          </a:stretch>
        </p:blipFill>
        <p:spPr>
          <a:xfrm>
            <a:off x="5742949" y="0"/>
            <a:ext cx="2683876" cy="1127228"/>
          </a:xfrm>
          <a:prstGeom prst="rect">
            <a:avLst/>
          </a:prstGeom>
        </p:spPr>
      </p:pic>
      <p:pic>
        <p:nvPicPr>
          <p:cNvPr id="17" name="Picture 16" descr="A white paper with text and words&#10;&#10;Description automatically generated with medium confidence">
            <a:extLst>
              <a:ext uri="{FF2B5EF4-FFF2-40B4-BE49-F238E27FC236}">
                <a16:creationId xmlns:a16="http://schemas.microsoft.com/office/drawing/2014/main" id="{7E0F4989-FC57-EB64-673A-8A3B3E86AD36}"/>
              </a:ext>
            </a:extLst>
          </p:cNvPr>
          <p:cNvPicPr>
            <a:picLocks noChangeAspect="1"/>
          </p:cNvPicPr>
          <p:nvPr/>
        </p:nvPicPr>
        <p:blipFill>
          <a:blip r:embed="rId6"/>
          <a:stretch>
            <a:fillRect/>
          </a:stretch>
        </p:blipFill>
        <p:spPr>
          <a:xfrm>
            <a:off x="3059073" y="2401058"/>
            <a:ext cx="2920386" cy="2742441"/>
          </a:xfrm>
          <a:prstGeom prst="rect">
            <a:avLst/>
          </a:prstGeom>
        </p:spPr>
      </p:pic>
      <p:pic>
        <p:nvPicPr>
          <p:cNvPr id="4" name="Picture 3">
            <a:extLst>
              <a:ext uri="{FF2B5EF4-FFF2-40B4-BE49-F238E27FC236}">
                <a16:creationId xmlns:a16="http://schemas.microsoft.com/office/drawing/2014/main" id="{089025DE-0F88-1234-1645-F11F9D442AB5}"/>
              </a:ext>
            </a:extLst>
          </p:cNvPr>
          <p:cNvPicPr>
            <a:picLocks noChangeAspect="1"/>
          </p:cNvPicPr>
          <p:nvPr/>
        </p:nvPicPr>
        <p:blipFill>
          <a:blip r:embed="rId7"/>
          <a:srcRect/>
          <a:stretch/>
        </p:blipFill>
        <p:spPr>
          <a:xfrm>
            <a:off x="6609600" y="2609100"/>
            <a:ext cx="2534400" cy="2534400"/>
          </a:xfrm>
          <a:prstGeom prst="rect">
            <a:avLst/>
          </a:prstGeom>
        </p:spPr>
      </p:pic>
      <p:pic>
        <p:nvPicPr>
          <p:cNvPr id="5" name="Picture 4" descr="A close-up of a certificate&#10;&#10;Description automatically generated">
            <a:extLst>
              <a:ext uri="{FF2B5EF4-FFF2-40B4-BE49-F238E27FC236}">
                <a16:creationId xmlns:a16="http://schemas.microsoft.com/office/drawing/2014/main" id="{E041136B-FEBE-63BA-D614-4F509BC5BD64}"/>
              </a:ext>
            </a:extLst>
          </p:cNvPr>
          <p:cNvPicPr>
            <a:picLocks noChangeAspect="1"/>
          </p:cNvPicPr>
          <p:nvPr/>
        </p:nvPicPr>
        <p:blipFill>
          <a:blip r:embed="rId8"/>
          <a:stretch>
            <a:fillRect/>
          </a:stretch>
        </p:blipFill>
        <p:spPr>
          <a:xfrm>
            <a:off x="405611" y="955691"/>
            <a:ext cx="2495244" cy="3528628"/>
          </a:xfrm>
          <a:prstGeom prst="rect">
            <a:avLst/>
          </a:prstGeom>
        </p:spPr>
      </p:pic>
    </p:spTree>
    <p:extLst>
      <p:ext uri="{BB962C8B-B14F-4D97-AF65-F5344CB8AC3E}">
        <p14:creationId xmlns:p14="http://schemas.microsoft.com/office/powerpoint/2010/main" val="1502089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3904-921A-FBB5-86BA-7E627E835CE1}"/>
              </a:ext>
            </a:extLst>
          </p:cNvPr>
          <p:cNvSpPr>
            <a:spLocks noGrp="1"/>
          </p:cNvSpPr>
          <p:nvPr>
            <p:ph type="title"/>
          </p:nvPr>
        </p:nvSpPr>
        <p:spPr>
          <a:xfrm>
            <a:off x="311700" y="257599"/>
            <a:ext cx="3227970" cy="1244629"/>
          </a:xfrm>
        </p:spPr>
        <p:txBody>
          <a:bodyPr>
            <a:normAutofit/>
          </a:bodyPr>
          <a:lstStyle/>
          <a:p>
            <a:r>
              <a:rPr lang="en-JP" dirty="0"/>
              <a:t>Telco SBOM Quality Guide</a:t>
            </a:r>
          </a:p>
        </p:txBody>
      </p:sp>
      <p:pic>
        <p:nvPicPr>
          <p:cNvPr id="5" name="Picture 4" descr="A screenshot of a website&#10;&#10;AI-generated content may be incorrect.">
            <a:extLst>
              <a:ext uri="{FF2B5EF4-FFF2-40B4-BE49-F238E27FC236}">
                <a16:creationId xmlns:a16="http://schemas.microsoft.com/office/drawing/2014/main" id="{CA1EEC03-C038-8896-99E5-4B259AB80FAF}"/>
              </a:ext>
            </a:extLst>
          </p:cNvPr>
          <p:cNvPicPr>
            <a:picLocks noChangeAspect="1"/>
          </p:cNvPicPr>
          <p:nvPr/>
        </p:nvPicPr>
        <p:blipFill>
          <a:blip r:embed="rId2"/>
          <a:stretch>
            <a:fillRect/>
          </a:stretch>
        </p:blipFill>
        <p:spPr>
          <a:xfrm>
            <a:off x="3444952" y="0"/>
            <a:ext cx="5699048" cy="5143500"/>
          </a:xfrm>
          <a:prstGeom prst="rect">
            <a:avLst/>
          </a:prstGeom>
        </p:spPr>
      </p:pic>
      <p:pic>
        <p:nvPicPr>
          <p:cNvPr id="7" name="Picture 6" descr="A qr code with black squares&#10;&#10;AI-generated content may be incorrect.">
            <a:extLst>
              <a:ext uri="{FF2B5EF4-FFF2-40B4-BE49-F238E27FC236}">
                <a16:creationId xmlns:a16="http://schemas.microsoft.com/office/drawing/2014/main" id="{9C45BC80-9417-731A-F77E-DD415F3F8F5E}"/>
              </a:ext>
            </a:extLst>
          </p:cNvPr>
          <p:cNvPicPr>
            <a:picLocks noChangeAspect="1"/>
          </p:cNvPicPr>
          <p:nvPr/>
        </p:nvPicPr>
        <p:blipFill>
          <a:blip r:embed="rId3"/>
          <a:stretch>
            <a:fillRect/>
          </a:stretch>
        </p:blipFill>
        <p:spPr>
          <a:xfrm>
            <a:off x="743857" y="1886857"/>
            <a:ext cx="2108200" cy="2108200"/>
          </a:xfrm>
          <a:prstGeom prst="rect">
            <a:avLst/>
          </a:prstGeom>
        </p:spPr>
      </p:pic>
    </p:spTree>
    <p:extLst>
      <p:ext uri="{BB962C8B-B14F-4D97-AF65-F5344CB8AC3E}">
        <p14:creationId xmlns:p14="http://schemas.microsoft.com/office/powerpoint/2010/main" val="224956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12E8-CA1B-99F9-411F-56FC326A7FA3}"/>
              </a:ext>
            </a:extLst>
          </p:cNvPr>
          <p:cNvSpPr>
            <a:spLocks noGrp="1"/>
          </p:cNvSpPr>
          <p:nvPr>
            <p:ph type="title"/>
          </p:nvPr>
        </p:nvSpPr>
        <p:spPr/>
        <p:txBody>
          <a:bodyPr>
            <a:normAutofit fontScale="90000"/>
          </a:bodyPr>
          <a:lstStyle/>
          <a:p>
            <a:r>
              <a:rPr lang="en-JP" dirty="0"/>
              <a:t>Telco SBOM Quality Work … EXPANDED</a:t>
            </a:r>
          </a:p>
        </p:txBody>
      </p:sp>
      <p:sp>
        <p:nvSpPr>
          <p:cNvPr id="3" name="Text Placeholder 2">
            <a:extLst>
              <a:ext uri="{FF2B5EF4-FFF2-40B4-BE49-F238E27FC236}">
                <a16:creationId xmlns:a16="http://schemas.microsoft.com/office/drawing/2014/main" id="{551C250B-F7C9-A6EF-A935-EACC4283CB17}"/>
              </a:ext>
            </a:extLst>
          </p:cNvPr>
          <p:cNvSpPr>
            <a:spLocks noGrp="1"/>
          </p:cNvSpPr>
          <p:nvPr>
            <p:ph type="body" idx="1"/>
          </p:nvPr>
        </p:nvSpPr>
        <p:spPr>
          <a:xfrm>
            <a:off x="717888" y="3168644"/>
            <a:ext cx="1668193" cy="891277"/>
          </a:xfrm>
        </p:spPr>
        <p:txBody>
          <a:bodyPr>
            <a:normAutofit/>
          </a:bodyPr>
          <a:lstStyle/>
          <a:p>
            <a:pPr marL="114300" indent="0" algn="ctr">
              <a:buNone/>
            </a:pPr>
            <a:r>
              <a:rPr lang="en-JP" dirty="0"/>
              <a:t>Official</a:t>
            </a:r>
            <a:br>
              <a:rPr lang="en-JP" dirty="0"/>
            </a:br>
            <a:r>
              <a:rPr lang="en-JP" dirty="0"/>
              <a:t>Validator</a:t>
            </a:r>
          </a:p>
        </p:txBody>
      </p:sp>
      <p:sp>
        <p:nvSpPr>
          <p:cNvPr id="4" name="Text Placeholder 2">
            <a:extLst>
              <a:ext uri="{FF2B5EF4-FFF2-40B4-BE49-F238E27FC236}">
                <a16:creationId xmlns:a16="http://schemas.microsoft.com/office/drawing/2014/main" id="{244F406D-F352-8184-B195-D094EA31B1CD}"/>
              </a:ext>
            </a:extLst>
          </p:cNvPr>
          <p:cNvSpPr txBox="1">
            <a:spLocks/>
          </p:cNvSpPr>
          <p:nvPr/>
        </p:nvSpPr>
        <p:spPr>
          <a:xfrm>
            <a:off x="6622499" y="3168645"/>
            <a:ext cx="1668193" cy="89127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Schemas</a:t>
            </a:r>
          </a:p>
        </p:txBody>
      </p:sp>
      <p:sp>
        <p:nvSpPr>
          <p:cNvPr id="5" name="Text Placeholder 2">
            <a:extLst>
              <a:ext uri="{FF2B5EF4-FFF2-40B4-BE49-F238E27FC236}">
                <a16:creationId xmlns:a16="http://schemas.microsoft.com/office/drawing/2014/main" id="{20EF0CC4-07FA-0BD3-13A6-CF0626F45C5E}"/>
              </a:ext>
            </a:extLst>
          </p:cNvPr>
          <p:cNvSpPr txBox="1">
            <a:spLocks/>
          </p:cNvSpPr>
          <p:nvPr/>
        </p:nvSpPr>
        <p:spPr>
          <a:xfrm>
            <a:off x="2686092"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Third-Party</a:t>
            </a:r>
            <a:br>
              <a:rPr lang="en-JP" dirty="0"/>
            </a:br>
            <a:r>
              <a:rPr lang="en-JP" dirty="0"/>
              <a:t>Tooling</a:t>
            </a:r>
          </a:p>
        </p:txBody>
      </p:sp>
      <p:sp>
        <p:nvSpPr>
          <p:cNvPr id="6" name="Text Placeholder 2">
            <a:extLst>
              <a:ext uri="{FF2B5EF4-FFF2-40B4-BE49-F238E27FC236}">
                <a16:creationId xmlns:a16="http://schemas.microsoft.com/office/drawing/2014/main" id="{B73D2029-9976-F16E-A145-4027B522E0C5}"/>
              </a:ext>
            </a:extLst>
          </p:cNvPr>
          <p:cNvSpPr txBox="1">
            <a:spLocks/>
          </p:cNvSpPr>
          <p:nvPr/>
        </p:nvSpPr>
        <p:spPr>
          <a:xfrm>
            <a:off x="4654295" y="3168194"/>
            <a:ext cx="1668193" cy="8917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Medium"/>
              <a:buChar char="●"/>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marL="114300" indent="0" algn="ctr">
              <a:buFont typeface="Open Sans Medium"/>
              <a:buNone/>
            </a:pPr>
            <a:r>
              <a:rPr lang="en-JP" dirty="0"/>
              <a:t>ByteDance</a:t>
            </a:r>
            <a:br>
              <a:rPr lang="en-JP" dirty="0"/>
            </a:br>
            <a:r>
              <a:rPr lang="en-JP" dirty="0"/>
              <a:t>Case Study</a:t>
            </a:r>
          </a:p>
        </p:txBody>
      </p:sp>
      <p:pic>
        <p:nvPicPr>
          <p:cNvPr id="8" name="Picture 7" descr="A qr code with black squares&#10;&#10;AI-generated content may be incorrect.">
            <a:extLst>
              <a:ext uri="{FF2B5EF4-FFF2-40B4-BE49-F238E27FC236}">
                <a16:creationId xmlns:a16="http://schemas.microsoft.com/office/drawing/2014/main" id="{E7B386E6-D708-42A8-E9DB-A5572B5DB834}"/>
              </a:ext>
            </a:extLst>
          </p:cNvPr>
          <p:cNvPicPr>
            <a:picLocks noChangeAspect="1"/>
          </p:cNvPicPr>
          <p:nvPr/>
        </p:nvPicPr>
        <p:blipFill>
          <a:blip r:embed="rId2"/>
          <a:stretch>
            <a:fillRect/>
          </a:stretch>
        </p:blipFill>
        <p:spPr>
          <a:xfrm>
            <a:off x="910160" y="1453008"/>
            <a:ext cx="1475921" cy="1475921"/>
          </a:xfrm>
          <a:prstGeom prst="rect">
            <a:avLst/>
          </a:prstGeom>
        </p:spPr>
      </p:pic>
      <p:pic>
        <p:nvPicPr>
          <p:cNvPr id="10" name="Picture 9" descr="A qr code with a few black squares&#10;&#10;AI-generated content may be incorrect.">
            <a:extLst>
              <a:ext uri="{FF2B5EF4-FFF2-40B4-BE49-F238E27FC236}">
                <a16:creationId xmlns:a16="http://schemas.microsoft.com/office/drawing/2014/main" id="{C6041D93-749B-B85A-2794-D0DFF2779768}"/>
              </a:ext>
            </a:extLst>
          </p:cNvPr>
          <p:cNvPicPr>
            <a:picLocks noChangeAspect="1"/>
          </p:cNvPicPr>
          <p:nvPr/>
        </p:nvPicPr>
        <p:blipFill>
          <a:blip r:embed="rId3"/>
          <a:stretch>
            <a:fillRect/>
          </a:stretch>
        </p:blipFill>
        <p:spPr>
          <a:xfrm>
            <a:off x="2782227" y="1453008"/>
            <a:ext cx="1475921" cy="1475921"/>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E79B139C-F066-B065-DED5-466805588447}"/>
              </a:ext>
            </a:extLst>
          </p:cNvPr>
          <p:cNvPicPr>
            <a:picLocks noChangeAspect="1"/>
          </p:cNvPicPr>
          <p:nvPr/>
        </p:nvPicPr>
        <p:blipFill>
          <a:blip r:embed="rId4"/>
          <a:stretch>
            <a:fillRect/>
          </a:stretch>
        </p:blipFill>
        <p:spPr>
          <a:xfrm>
            <a:off x="4750430" y="1453008"/>
            <a:ext cx="1475921" cy="1475921"/>
          </a:xfrm>
          <a:prstGeom prst="rect">
            <a:avLst/>
          </a:prstGeom>
        </p:spPr>
      </p:pic>
      <p:pic>
        <p:nvPicPr>
          <p:cNvPr id="14" name="Picture 13" descr="A qr code with a few black squares&#10;&#10;AI-generated content may be incorrect.">
            <a:extLst>
              <a:ext uri="{FF2B5EF4-FFF2-40B4-BE49-F238E27FC236}">
                <a16:creationId xmlns:a16="http://schemas.microsoft.com/office/drawing/2014/main" id="{9C131E5E-49C9-46D0-8D17-341CB30D15C5}"/>
              </a:ext>
            </a:extLst>
          </p:cNvPr>
          <p:cNvPicPr>
            <a:picLocks noChangeAspect="1"/>
          </p:cNvPicPr>
          <p:nvPr/>
        </p:nvPicPr>
        <p:blipFill>
          <a:blip r:embed="rId5"/>
          <a:stretch>
            <a:fillRect/>
          </a:stretch>
        </p:blipFill>
        <p:spPr>
          <a:xfrm>
            <a:off x="6718633" y="1453008"/>
            <a:ext cx="1475921" cy="1475921"/>
          </a:xfrm>
          <a:prstGeom prst="rect">
            <a:avLst/>
          </a:prstGeom>
        </p:spPr>
      </p:pic>
    </p:spTree>
    <p:extLst>
      <p:ext uri="{BB962C8B-B14F-4D97-AF65-F5344CB8AC3E}">
        <p14:creationId xmlns:p14="http://schemas.microsoft.com/office/powerpoint/2010/main" val="442438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8F10-E335-472F-A877-4AFCAA1685E9}"/>
              </a:ext>
            </a:extLst>
          </p:cNvPr>
          <p:cNvSpPr>
            <a:spLocks noGrp="1"/>
          </p:cNvSpPr>
          <p:nvPr>
            <p:ph type="title"/>
          </p:nvPr>
        </p:nvSpPr>
        <p:spPr/>
        <p:txBody>
          <a:bodyPr>
            <a:normAutofit fontScale="90000"/>
          </a:bodyPr>
          <a:lstStyle/>
          <a:p>
            <a:r>
              <a:rPr lang="en-JP" dirty="0"/>
              <a:t>Our Processes – Easy to Find and Understand</a:t>
            </a:r>
          </a:p>
        </p:txBody>
      </p:sp>
      <p:pic>
        <p:nvPicPr>
          <p:cNvPr id="5" name="Picture 4" descr="A screenshot of a website&#10;&#10;AI-generated content may be incorrect.">
            <a:extLst>
              <a:ext uri="{FF2B5EF4-FFF2-40B4-BE49-F238E27FC236}">
                <a16:creationId xmlns:a16="http://schemas.microsoft.com/office/drawing/2014/main" id="{FB127975-483F-5A82-3C57-3F972082F522}"/>
              </a:ext>
            </a:extLst>
          </p:cNvPr>
          <p:cNvPicPr>
            <a:picLocks noChangeAspect="1"/>
          </p:cNvPicPr>
          <p:nvPr/>
        </p:nvPicPr>
        <p:blipFill>
          <a:blip r:embed="rId2"/>
          <a:stretch>
            <a:fillRect/>
          </a:stretch>
        </p:blipFill>
        <p:spPr>
          <a:xfrm>
            <a:off x="3815203" y="1121228"/>
            <a:ext cx="5328797" cy="4022272"/>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70A0F082-3065-9580-E797-1D44EECD90C7}"/>
              </a:ext>
            </a:extLst>
          </p:cNvPr>
          <p:cNvPicPr>
            <a:picLocks noChangeAspect="1"/>
          </p:cNvPicPr>
          <p:nvPr/>
        </p:nvPicPr>
        <p:blipFill>
          <a:blip r:embed="rId3"/>
          <a:stretch>
            <a:fillRect/>
          </a:stretch>
        </p:blipFill>
        <p:spPr>
          <a:xfrm>
            <a:off x="891722" y="1746251"/>
            <a:ext cx="2025650" cy="2025650"/>
          </a:xfrm>
          <a:prstGeom prst="rect">
            <a:avLst/>
          </a:prstGeom>
        </p:spPr>
      </p:pic>
    </p:spTree>
    <p:extLst>
      <p:ext uri="{BB962C8B-B14F-4D97-AF65-F5344CB8AC3E}">
        <p14:creationId xmlns:p14="http://schemas.microsoft.com/office/powerpoint/2010/main" val="2953176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9217-546F-2128-5AA8-9B9E656AB96C}"/>
              </a:ext>
            </a:extLst>
          </p:cNvPr>
          <p:cNvSpPr>
            <a:spLocks noGrp="1"/>
          </p:cNvSpPr>
          <p:nvPr>
            <p:ph type="title"/>
          </p:nvPr>
        </p:nvSpPr>
        <p:spPr>
          <a:xfrm>
            <a:off x="311699" y="409999"/>
            <a:ext cx="3684567" cy="970067"/>
          </a:xfrm>
        </p:spPr>
        <p:txBody>
          <a:bodyPr>
            <a:normAutofit fontScale="90000"/>
          </a:bodyPr>
          <a:lstStyle/>
          <a:p>
            <a:r>
              <a:rPr lang="en-JP" dirty="0"/>
              <a:t>A Reference Library</a:t>
            </a:r>
            <a:br>
              <a:rPr lang="en-JP" dirty="0"/>
            </a:br>
            <a:r>
              <a:rPr lang="en-JP" dirty="0"/>
              <a:t>Of 1,500+ Documents</a:t>
            </a:r>
          </a:p>
        </p:txBody>
      </p:sp>
      <p:pic>
        <p:nvPicPr>
          <p:cNvPr id="5" name="Picture 4" descr="A screenshot of a computer&#10;&#10;AI-generated content may be incorrect.">
            <a:extLst>
              <a:ext uri="{FF2B5EF4-FFF2-40B4-BE49-F238E27FC236}">
                <a16:creationId xmlns:a16="http://schemas.microsoft.com/office/drawing/2014/main" id="{0975FE36-8A5A-47BA-C9C9-622936C11CEC}"/>
              </a:ext>
            </a:extLst>
          </p:cNvPr>
          <p:cNvPicPr>
            <a:picLocks noChangeAspect="1"/>
          </p:cNvPicPr>
          <p:nvPr/>
        </p:nvPicPr>
        <p:blipFill>
          <a:blip r:embed="rId2"/>
          <a:stretch>
            <a:fillRect/>
          </a:stretch>
        </p:blipFill>
        <p:spPr>
          <a:xfrm>
            <a:off x="4229455" y="0"/>
            <a:ext cx="4914545" cy="5143500"/>
          </a:xfrm>
          <a:prstGeom prst="rect">
            <a:avLst/>
          </a:prstGeom>
        </p:spPr>
      </p:pic>
      <p:pic>
        <p:nvPicPr>
          <p:cNvPr id="7" name="Picture 6" descr="A qr code with a few black squares&#10;&#10;AI-generated content may be incorrect.">
            <a:extLst>
              <a:ext uri="{FF2B5EF4-FFF2-40B4-BE49-F238E27FC236}">
                <a16:creationId xmlns:a16="http://schemas.microsoft.com/office/drawing/2014/main" id="{BA68F0B1-1369-6DFC-DA94-22C03DF608B8}"/>
              </a:ext>
            </a:extLst>
          </p:cNvPr>
          <p:cNvPicPr>
            <a:picLocks noChangeAspect="1"/>
          </p:cNvPicPr>
          <p:nvPr/>
        </p:nvPicPr>
        <p:blipFill>
          <a:blip r:embed="rId3"/>
          <a:stretch>
            <a:fillRect/>
          </a:stretch>
        </p:blipFill>
        <p:spPr>
          <a:xfrm>
            <a:off x="903967" y="1600200"/>
            <a:ext cx="2341336" cy="2341336"/>
          </a:xfrm>
          <a:prstGeom prst="rect">
            <a:avLst/>
          </a:prstGeom>
        </p:spPr>
      </p:pic>
    </p:spTree>
    <p:extLst>
      <p:ext uri="{BB962C8B-B14F-4D97-AF65-F5344CB8AC3E}">
        <p14:creationId xmlns:p14="http://schemas.microsoft.com/office/powerpoint/2010/main" val="3746334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1670916"/>
            <a:ext cx="8520600" cy="2030700"/>
          </a:xfrm>
          <a:prstGeom prst="rect">
            <a:avLst/>
          </a:prstGeom>
        </p:spPr>
        <p:txBody>
          <a:bodyPr spcFirstLastPara="1" wrap="square" lIns="91425" tIns="91425" rIns="91425" bIns="91425" anchor="b" anchorCtr="0">
            <a:normAutofit/>
          </a:bodyPr>
          <a:lstStyle/>
          <a:p>
            <a:r>
              <a:rPr lang="en-US"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rPr>
              <a:t>100+</a:t>
            </a:r>
            <a:endParaRPr dirty="0">
              <a:solidFill>
                <a:schemeClr val="bg2"/>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176" name="Google Shape;176;p28"/>
          <p:cNvSpPr txBox="1">
            <a:spLocks noGrp="1"/>
          </p:cNvSpPr>
          <p:nvPr>
            <p:ph type="body" idx="1"/>
          </p:nvPr>
        </p:nvSpPr>
        <p:spPr>
          <a:xfrm>
            <a:off x="311700" y="3442779"/>
            <a:ext cx="8520600" cy="1180021"/>
          </a:xfrm>
          <a:prstGeom prst="rect">
            <a:avLst/>
          </a:prstGeom>
        </p:spPr>
        <p:txBody>
          <a:bodyPr spcFirstLastPara="1" wrap="square" lIns="91425" tIns="91425" rIns="91425" bIns="91425" anchor="t" anchorCtr="0">
            <a:noAutofit/>
          </a:bodyPr>
          <a:lstStyle/>
          <a:p>
            <a:pPr marL="0" indent="0">
              <a:spcAft>
                <a:spcPts val="1200"/>
              </a:spcAft>
              <a:buNone/>
            </a:pPr>
            <a:r>
              <a:rPr lang="en-US" sz="2800" dirty="0">
                <a:solidFill>
                  <a:schemeClr val="bg2"/>
                </a:solidFill>
              </a:rPr>
              <a:t>Webinars about open source </a:t>
            </a:r>
            <a:br>
              <a:rPr lang="en-US" sz="2800" dirty="0">
                <a:solidFill>
                  <a:schemeClr val="bg2"/>
                </a:solidFill>
              </a:rPr>
            </a:br>
            <a:r>
              <a:rPr lang="en-US" sz="2800" dirty="0">
                <a:solidFill>
                  <a:schemeClr val="bg2"/>
                </a:solidFill>
              </a:rPr>
              <a:t>management and governance</a:t>
            </a:r>
            <a:endParaRPr sz="2800" dirty="0">
              <a:solidFill>
                <a:schemeClr val="bg2"/>
              </a:solidFill>
            </a:endParaRPr>
          </a:p>
        </p:txBody>
      </p:sp>
      <p:pic>
        <p:nvPicPr>
          <p:cNvPr id="4" name="Picture 3" descr="A qr code with a few black squares&#10;&#10;Description automatically generated">
            <a:extLst>
              <a:ext uri="{FF2B5EF4-FFF2-40B4-BE49-F238E27FC236}">
                <a16:creationId xmlns:a16="http://schemas.microsoft.com/office/drawing/2014/main" id="{154EA2BA-F1A0-2665-7EF5-E20160D5DAB1}"/>
              </a:ext>
            </a:extLst>
          </p:cNvPr>
          <p:cNvPicPr>
            <a:picLocks noChangeAspect="1"/>
          </p:cNvPicPr>
          <p:nvPr/>
        </p:nvPicPr>
        <p:blipFill>
          <a:blip r:embed="rId3"/>
          <a:stretch>
            <a:fillRect/>
          </a:stretch>
        </p:blipFill>
        <p:spPr>
          <a:xfrm>
            <a:off x="6984000" y="0"/>
            <a:ext cx="2160000" cy="2160000"/>
          </a:xfrm>
          <a:prstGeom prst="rect">
            <a:avLst/>
          </a:prstGeom>
        </p:spPr>
      </p:pic>
      <p:sp>
        <p:nvSpPr>
          <p:cNvPr id="2" name="Google Shape;176;p28">
            <a:extLst>
              <a:ext uri="{FF2B5EF4-FFF2-40B4-BE49-F238E27FC236}">
                <a16:creationId xmlns:a16="http://schemas.microsoft.com/office/drawing/2014/main" id="{DF846FAF-9CB2-BBD7-0D22-A0DB86AD3D69}"/>
              </a:ext>
            </a:extLst>
          </p:cNvPr>
          <p:cNvSpPr txBox="1">
            <a:spLocks/>
          </p:cNvSpPr>
          <p:nvPr/>
        </p:nvSpPr>
        <p:spPr>
          <a:xfrm>
            <a:off x="3260608" y="1160178"/>
            <a:ext cx="2622783" cy="66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Open Sans Medium"/>
              <a:buChar char="●"/>
              <a:defRPr sz="1800" b="0" i="0" u="none" strike="noStrike" cap="none">
                <a:solidFill>
                  <a:schemeClr val="lt1"/>
                </a:solidFill>
                <a:latin typeface="Open Sans Medium"/>
                <a:ea typeface="Open Sans Medium"/>
                <a:cs typeface="Open Sans Medium"/>
                <a:sym typeface="Open Sans Medium"/>
              </a:defRPr>
            </a:lvl1pPr>
            <a:lvl2pPr marL="914400" marR="0" lvl="1"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2pPr>
            <a:lvl3pPr marL="1371600" marR="0" lvl="2"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3pPr>
            <a:lvl4pPr marL="1828800" marR="0" lvl="3"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4pPr>
            <a:lvl5pPr marL="2286000" marR="0" lvl="4"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5pPr>
            <a:lvl6pPr marL="2743200" marR="0" lvl="5"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6pPr>
            <a:lvl7pPr marL="3200400" marR="0" lvl="6"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7pPr>
            <a:lvl8pPr marL="3657600" marR="0" lvl="7"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8pPr>
            <a:lvl9pPr marL="4114800" marR="0" lvl="8" indent="-317500" algn="ctr" rtl="0">
              <a:lnSpc>
                <a:spcPct val="115000"/>
              </a:lnSpc>
              <a:spcBef>
                <a:spcPts val="0"/>
              </a:spcBef>
              <a:spcAft>
                <a:spcPts val="0"/>
              </a:spcAft>
              <a:buClr>
                <a:schemeClr val="lt1"/>
              </a:buClr>
              <a:buSzPts val="1400"/>
              <a:buFont typeface="Open Sans Medium"/>
              <a:buChar char="■"/>
              <a:defRPr sz="1400" b="0" i="0" u="none" strike="noStrike" cap="none">
                <a:solidFill>
                  <a:schemeClr val="lt1"/>
                </a:solidFill>
                <a:latin typeface="Open Sans Medium"/>
                <a:ea typeface="Open Sans Medium"/>
                <a:cs typeface="Open Sans Medium"/>
                <a:sym typeface="Open Sans Medium"/>
              </a:defRPr>
            </a:lvl9pPr>
          </a:lstStyle>
          <a:p>
            <a:pPr marL="0" indent="0">
              <a:spcAft>
                <a:spcPts val="1200"/>
              </a:spcAft>
              <a:buFont typeface="Open Sans Medium"/>
              <a:buNone/>
            </a:pPr>
            <a:r>
              <a:rPr lang="en-US" sz="2800" dirty="0">
                <a:solidFill>
                  <a:schemeClr val="bg2"/>
                </a:solidFill>
              </a:rPr>
              <a:t>OpenChain has</a:t>
            </a:r>
          </a:p>
        </p:txBody>
      </p:sp>
    </p:spTree>
    <p:extLst>
      <p:ext uri="{BB962C8B-B14F-4D97-AF65-F5344CB8AC3E}">
        <p14:creationId xmlns:p14="http://schemas.microsoft.com/office/powerpoint/2010/main" val="260069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42" name="Picture 41" descr="A picture containing white, font, design&#10;&#10;Description automatically generated">
            <a:extLst>
              <a:ext uri="{FF2B5EF4-FFF2-40B4-BE49-F238E27FC236}">
                <a16:creationId xmlns:a16="http://schemas.microsoft.com/office/drawing/2014/main" id="{20883014-4CDC-6B9B-42D4-F87CA0BF2CB8}"/>
              </a:ext>
            </a:extLst>
          </p:cNvPr>
          <p:cNvPicPr>
            <a:picLocks noChangeAspect="1"/>
          </p:cNvPicPr>
          <p:nvPr/>
        </p:nvPicPr>
        <p:blipFill>
          <a:blip r:embed="rId3"/>
          <a:stretch>
            <a:fillRect/>
          </a:stretch>
        </p:blipFill>
        <p:spPr>
          <a:xfrm>
            <a:off x="6480596" y="2376266"/>
            <a:ext cx="889920" cy="889920"/>
          </a:xfrm>
          <a:prstGeom prst="rect">
            <a:avLst/>
          </a:prstGeom>
        </p:spPr>
      </p:pic>
      <p:sp>
        <p:nvSpPr>
          <p:cNvPr id="279" name="Google Shape;279;g17bbeb37c32_0_1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a:buSzPct val="111111"/>
            </a:pPr>
            <a:r>
              <a:rPr lang="en-US" dirty="0">
                <a:solidFill>
                  <a:schemeClr val="tx1"/>
                </a:solidFill>
              </a:rPr>
              <a:t>Trillions More In Market Value Touched</a:t>
            </a:r>
            <a:endParaRPr dirty="0">
              <a:solidFill>
                <a:schemeClr val="tx1"/>
              </a:solidFill>
            </a:endParaRPr>
          </a:p>
        </p:txBody>
      </p:sp>
      <p:pic>
        <p:nvPicPr>
          <p:cNvPr id="4" name="Picture 3" descr="A blue and white logo&#10;&#10;Description automatically generated with low confidence">
            <a:extLst>
              <a:ext uri="{FF2B5EF4-FFF2-40B4-BE49-F238E27FC236}">
                <a16:creationId xmlns:a16="http://schemas.microsoft.com/office/drawing/2014/main" id="{D683B09A-FE12-8971-82D5-120060F044DB}"/>
              </a:ext>
            </a:extLst>
          </p:cNvPr>
          <p:cNvPicPr>
            <a:picLocks noChangeAspect="1"/>
          </p:cNvPicPr>
          <p:nvPr/>
        </p:nvPicPr>
        <p:blipFill>
          <a:blip r:embed="rId4"/>
          <a:stretch>
            <a:fillRect/>
          </a:stretch>
        </p:blipFill>
        <p:spPr>
          <a:xfrm>
            <a:off x="1338724" y="2607982"/>
            <a:ext cx="831362" cy="395154"/>
          </a:xfrm>
          <a:prstGeom prst="rect">
            <a:avLst/>
          </a:prstGeom>
        </p:spPr>
      </p:pic>
      <p:pic>
        <p:nvPicPr>
          <p:cNvPr id="8" name="Picture 7" descr="A black text on a white background&#10;&#10;Description automatically generated with medium confidence">
            <a:extLst>
              <a:ext uri="{FF2B5EF4-FFF2-40B4-BE49-F238E27FC236}">
                <a16:creationId xmlns:a16="http://schemas.microsoft.com/office/drawing/2014/main" id="{50F7E878-78BA-627D-8CF1-C52E84418CA1}"/>
              </a:ext>
            </a:extLst>
          </p:cNvPr>
          <p:cNvPicPr>
            <a:picLocks noChangeAspect="1"/>
          </p:cNvPicPr>
          <p:nvPr/>
        </p:nvPicPr>
        <p:blipFill>
          <a:blip r:embed="rId5"/>
          <a:stretch>
            <a:fillRect/>
          </a:stretch>
        </p:blipFill>
        <p:spPr>
          <a:xfrm>
            <a:off x="1378039" y="1652185"/>
            <a:ext cx="1457640" cy="366044"/>
          </a:xfrm>
          <a:prstGeom prst="rect">
            <a:avLst/>
          </a:prstGeom>
        </p:spPr>
      </p:pic>
      <p:pic>
        <p:nvPicPr>
          <p:cNvPr id="10" name="Picture 9" descr="A close up of a logo&#10;&#10;Description automatically generated with low confidence">
            <a:extLst>
              <a:ext uri="{FF2B5EF4-FFF2-40B4-BE49-F238E27FC236}">
                <a16:creationId xmlns:a16="http://schemas.microsoft.com/office/drawing/2014/main" id="{0F9F9DE3-C204-D69F-73EA-4C7464BA76B4}"/>
              </a:ext>
            </a:extLst>
          </p:cNvPr>
          <p:cNvPicPr>
            <a:picLocks noChangeAspect="1"/>
          </p:cNvPicPr>
          <p:nvPr/>
        </p:nvPicPr>
        <p:blipFill>
          <a:blip r:embed="rId6"/>
          <a:stretch>
            <a:fillRect/>
          </a:stretch>
        </p:blipFill>
        <p:spPr>
          <a:xfrm>
            <a:off x="1616174" y="2037435"/>
            <a:ext cx="1008383" cy="564695"/>
          </a:xfrm>
          <a:prstGeom prst="rect">
            <a:avLst/>
          </a:prstGeom>
        </p:spPr>
      </p:pic>
      <p:pic>
        <p:nvPicPr>
          <p:cNvPr id="12" name="Picture 11" descr="A picture containing symbol, logo, emblem, trademark&#10;&#10;Description automatically generated">
            <a:extLst>
              <a:ext uri="{FF2B5EF4-FFF2-40B4-BE49-F238E27FC236}">
                <a16:creationId xmlns:a16="http://schemas.microsoft.com/office/drawing/2014/main" id="{BC472DAB-5E2D-ACAC-7DFC-12EE065B9EA2}"/>
              </a:ext>
            </a:extLst>
          </p:cNvPr>
          <p:cNvPicPr>
            <a:picLocks noChangeAspect="1"/>
          </p:cNvPicPr>
          <p:nvPr/>
        </p:nvPicPr>
        <p:blipFill>
          <a:blip r:embed="rId7"/>
          <a:stretch>
            <a:fillRect/>
          </a:stretch>
        </p:blipFill>
        <p:spPr>
          <a:xfrm>
            <a:off x="3730487" y="3853376"/>
            <a:ext cx="1048275" cy="587034"/>
          </a:xfrm>
          <a:prstGeom prst="rect">
            <a:avLst/>
          </a:prstGeom>
        </p:spPr>
      </p:pic>
      <p:pic>
        <p:nvPicPr>
          <p:cNvPr id="14" name="Picture 13" descr="A blue logo with a white background&#10;&#10;Description automatically generated with low confidence">
            <a:extLst>
              <a:ext uri="{FF2B5EF4-FFF2-40B4-BE49-F238E27FC236}">
                <a16:creationId xmlns:a16="http://schemas.microsoft.com/office/drawing/2014/main" id="{A145656D-0DDD-AD58-A970-0AFBDB06AB13}"/>
              </a:ext>
            </a:extLst>
          </p:cNvPr>
          <p:cNvPicPr>
            <a:picLocks noChangeAspect="1"/>
          </p:cNvPicPr>
          <p:nvPr/>
        </p:nvPicPr>
        <p:blipFill>
          <a:blip r:embed="rId8"/>
          <a:stretch>
            <a:fillRect/>
          </a:stretch>
        </p:blipFill>
        <p:spPr>
          <a:xfrm>
            <a:off x="6657865" y="3976145"/>
            <a:ext cx="808848" cy="533371"/>
          </a:xfrm>
          <a:prstGeom prst="rect">
            <a:avLst/>
          </a:prstGeom>
        </p:spPr>
      </p:pic>
      <p:pic>
        <p:nvPicPr>
          <p:cNvPr id="16" name="Picture 15" descr="A picture containing font, graphics, logo, graphic design&#10;&#10;Description automatically generated">
            <a:extLst>
              <a:ext uri="{FF2B5EF4-FFF2-40B4-BE49-F238E27FC236}">
                <a16:creationId xmlns:a16="http://schemas.microsoft.com/office/drawing/2014/main" id="{2F48F1F2-3D77-9FC4-289F-7F9550BAB49D}"/>
              </a:ext>
            </a:extLst>
          </p:cNvPr>
          <p:cNvPicPr>
            <a:picLocks noChangeAspect="1"/>
          </p:cNvPicPr>
          <p:nvPr/>
        </p:nvPicPr>
        <p:blipFill>
          <a:blip r:embed="rId9"/>
          <a:stretch>
            <a:fillRect/>
          </a:stretch>
        </p:blipFill>
        <p:spPr>
          <a:xfrm>
            <a:off x="5533182" y="1734303"/>
            <a:ext cx="1262765" cy="185320"/>
          </a:xfrm>
          <a:prstGeom prst="rect">
            <a:avLst/>
          </a:prstGeom>
        </p:spPr>
      </p:pic>
      <p:pic>
        <p:nvPicPr>
          <p:cNvPr id="18" name="Picture 17" descr="A picture containing logo, text, symbol, trademark&#10;&#10;Description automatically generated">
            <a:extLst>
              <a:ext uri="{FF2B5EF4-FFF2-40B4-BE49-F238E27FC236}">
                <a16:creationId xmlns:a16="http://schemas.microsoft.com/office/drawing/2014/main" id="{A3DF8A1C-689E-0549-DC28-FD53F7B33C8E}"/>
              </a:ext>
            </a:extLst>
          </p:cNvPr>
          <p:cNvPicPr>
            <a:picLocks noChangeAspect="1"/>
          </p:cNvPicPr>
          <p:nvPr/>
        </p:nvPicPr>
        <p:blipFill>
          <a:blip r:embed="rId10"/>
          <a:stretch>
            <a:fillRect/>
          </a:stretch>
        </p:blipFill>
        <p:spPr>
          <a:xfrm>
            <a:off x="2475482" y="3869561"/>
            <a:ext cx="965818" cy="540858"/>
          </a:xfrm>
          <a:prstGeom prst="rect">
            <a:avLst/>
          </a:prstGeom>
        </p:spPr>
      </p:pic>
      <p:pic>
        <p:nvPicPr>
          <p:cNvPr id="22" name="Picture 21" descr="A logo of a company&#10;&#10;Description automatically generated with low confidence">
            <a:extLst>
              <a:ext uri="{FF2B5EF4-FFF2-40B4-BE49-F238E27FC236}">
                <a16:creationId xmlns:a16="http://schemas.microsoft.com/office/drawing/2014/main" id="{C4596533-C547-C90B-4C66-0682CB5D6F98}"/>
              </a:ext>
            </a:extLst>
          </p:cNvPr>
          <p:cNvPicPr>
            <a:picLocks noChangeAspect="1"/>
          </p:cNvPicPr>
          <p:nvPr/>
        </p:nvPicPr>
        <p:blipFill>
          <a:blip r:embed="rId11"/>
          <a:stretch>
            <a:fillRect/>
          </a:stretch>
        </p:blipFill>
        <p:spPr>
          <a:xfrm>
            <a:off x="7857922" y="4496724"/>
            <a:ext cx="779241" cy="436375"/>
          </a:xfrm>
          <a:prstGeom prst="rect">
            <a:avLst/>
          </a:prstGeom>
        </p:spPr>
      </p:pic>
      <p:pic>
        <p:nvPicPr>
          <p:cNvPr id="24" name="Picture 23" descr="A black text on a white background&#10;&#10;Description automatically generated with medium confidence">
            <a:extLst>
              <a:ext uri="{FF2B5EF4-FFF2-40B4-BE49-F238E27FC236}">
                <a16:creationId xmlns:a16="http://schemas.microsoft.com/office/drawing/2014/main" id="{09A8344A-01FB-E002-1476-B2AA51A61A8F}"/>
              </a:ext>
            </a:extLst>
          </p:cNvPr>
          <p:cNvPicPr>
            <a:picLocks noChangeAspect="1"/>
          </p:cNvPicPr>
          <p:nvPr/>
        </p:nvPicPr>
        <p:blipFill>
          <a:blip r:embed="rId12"/>
          <a:stretch>
            <a:fillRect/>
          </a:stretch>
        </p:blipFill>
        <p:spPr>
          <a:xfrm>
            <a:off x="6441475" y="2156977"/>
            <a:ext cx="1047968" cy="330110"/>
          </a:xfrm>
          <a:prstGeom prst="rect">
            <a:avLst/>
          </a:prstGeom>
        </p:spPr>
      </p:pic>
      <p:pic>
        <p:nvPicPr>
          <p:cNvPr id="26" name="Picture 25" descr="A black text on a yellow background&#10;&#10;Description automatically generated with medium confidence">
            <a:extLst>
              <a:ext uri="{FF2B5EF4-FFF2-40B4-BE49-F238E27FC236}">
                <a16:creationId xmlns:a16="http://schemas.microsoft.com/office/drawing/2014/main" id="{765815E2-2A20-DDFC-331B-5B9B4564323E}"/>
              </a:ext>
            </a:extLst>
          </p:cNvPr>
          <p:cNvPicPr>
            <a:picLocks noChangeAspect="1"/>
          </p:cNvPicPr>
          <p:nvPr/>
        </p:nvPicPr>
        <p:blipFill>
          <a:blip r:embed="rId13"/>
          <a:stretch>
            <a:fillRect/>
          </a:stretch>
        </p:blipFill>
        <p:spPr>
          <a:xfrm>
            <a:off x="7791584" y="3976144"/>
            <a:ext cx="1214721" cy="327692"/>
          </a:xfrm>
          <a:prstGeom prst="rect">
            <a:avLst/>
          </a:prstGeom>
        </p:spPr>
      </p:pic>
      <p:pic>
        <p:nvPicPr>
          <p:cNvPr id="28" name="Picture 27" descr="A red and white logo&#10;&#10;Description automatically generated with low confidence">
            <a:extLst>
              <a:ext uri="{FF2B5EF4-FFF2-40B4-BE49-F238E27FC236}">
                <a16:creationId xmlns:a16="http://schemas.microsoft.com/office/drawing/2014/main" id="{5F253608-97B3-219F-6E68-A67FA73B4A52}"/>
              </a:ext>
            </a:extLst>
          </p:cNvPr>
          <p:cNvPicPr>
            <a:picLocks noChangeAspect="1"/>
          </p:cNvPicPr>
          <p:nvPr/>
        </p:nvPicPr>
        <p:blipFill>
          <a:blip r:embed="rId14"/>
          <a:stretch>
            <a:fillRect/>
          </a:stretch>
        </p:blipFill>
        <p:spPr>
          <a:xfrm>
            <a:off x="1271714" y="4541510"/>
            <a:ext cx="646778" cy="536352"/>
          </a:xfrm>
          <a:prstGeom prst="rect">
            <a:avLst/>
          </a:prstGeom>
        </p:spPr>
      </p:pic>
      <p:pic>
        <p:nvPicPr>
          <p:cNvPr id="30" name="Picture 29" descr="A red letter with a white background&#10;&#10;Description automatically generated with low confidence">
            <a:extLst>
              <a:ext uri="{FF2B5EF4-FFF2-40B4-BE49-F238E27FC236}">
                <a16:creationId xmlns:a16="http://schemas.microsoft.com/office/drawing/2014/main" id="{28B50E65-9E15-6232-13A3-2C5BB64D4565}"/>
              </a:ext>
            </a:extLst>
          </p:cNvPr>
          <p:cNvPicPr>
            <a:picLocks noChangeAspect="1"/>
          </p:cNvPicPr>
          <p:nvPr/>
        </p:nvPicPr>
        <p:blipFill>
          <a:blip r:embed="rId15"/>
          <a:stretch>
            <a:fillRect/>
          </a:stretch>
        </p:blipFill>
        <p:spPr>
          <a:xfrm>
            <a:off x="1271714" y="4084246"/>
            <a:ext cx="980263" cy="195272"/>
          </a:xfrm>
          <a:prstGeom prst="rect">
            <a:avLst/>
          </a:prstGeom>
        </p:spPr>
      </p:pic>
      <p:pic>
        <p:nvPicPr>
          <p:cNvPr id="32" name="Picture 31" descr="A picture containing font, logo, graphics, circle&#10;&#10;Description automatically generated">
            <a:extLst>
              <a:ext uri="{FF2B5EF4-FFF2-40B4-BE49-F238E27FC236}">
                <a16:creationId xmlns:a16="http://schemas.microsoft.com/office/drawing/2014/main" id="{A5B62A18-E1FE-0705-C213-59A3F3F5A943}"/>
              </a:ext>
            </a:extLst>
          </p:cNvPr>
          <p:cNvPicPr>
            <a:picLocks noChangeAspect="1"/>
          </p:cNvPicPr>
          <p:nvPr/>
        </p:nvPicPr>
        <p:blipFill>
          <a:blip r:embed="rId16"/>
          <a:stretch>
            <a:fillRect/>
          </a:stretch>
        </p:blipFill>
        <p:spPr>
          <a:xfrm>
            <a:off x="8407712" y="3150863"/>
            <a:ext cx="528767" cy="528767"/>
          </a:xfrm>
          <a:prstGeom prst="rect">
            <a:avLst/>
          </a:prstGeom>
        </p:spPr>
      </p:pic>
      <p:pic>
        <p:nvPicPr>
          <p:cNvPr id="34" name="Picture 33" descr="A picture containing text, font, graphics, logo&#10;&#10;Description automatically generated">
            <a:extLst>
              <a:ext uri="{FF2B5EF4-FFF2-40B4-BE49-F238E27FC236}">
                <a16:creationId xmlns:a16="http://schemas.microsoft.com/office/drawing/2014/main" id="{DF830638-F7EE-AE28-ABD0-3F4918026B09}"/>
              </a:ext>
            </a:extLst>
          </p:cNvPr>
          <p:cNvPicPr>
            <a:picLocks noChangeAspect="1"/>
          </p:cNvPicPr>
          <p:nvPr/>
        </p:nvPicPr>
        <p:blipFill>
          <a:blip r:embed="rId17"/>
          <a:stretch>
            <a:fillRect/>
          </a:stretch>
        </p:blipFill>
        <p:spPr>
          <a:xfrm>
            <a:off x="5429624" y="3309629"/>
            <a:ext cx="1143411" cy="246711"/>
          </a:xfrm>
          <a:prstGeom prst="rect">
            <a:avLst/>
          </a:prstGeom>
        </p:spPr>
      </p:pic>
      <p:pic>
        <p:nvPicPr>
          <p:cNvPr id="36" name="Picture 35" descr="A picture containing font, graphics, symbol, logo&#10;&#10;Description automatically generated">
            <a:extLst>
              <a:ext uri="{FF2B5EF4-FFF2-40B4-BE49-F238E27FC236}">
                <a16:creationId xmlns:a16="http://schemas.microsoft.com/office/drawing/2014/main" id="{1B3ADE5B-1A71-CA96-8DF3-D596D28954C6}"/>
              </a:ext>
            </a:extLst>
          </p:cNvPr>
          <p:cNvPicPr>
            <a:picLocks noChangeAspect="1"/>
          </p:cNvPicPr>
          <p:nvPr/>
        </p:nvPicPr>
        <p:blipFill>
          <a:blip r:embed="rId18"/>
          <a:stretch>
            <a:fillRect/>
          </a:stretch>
        </p:blipFill>
        <p:spPr>
          <a:xfrm>
            <a:off x="3876821" y="4526457"/>
            <a:ext cx="961163" cy="538251"/>
          </a:xfrm>
          <a:prstGeom prst="rect">
            <a:avLst/>
          </a:prstGeom>
        </p:spPr>
      </p:pic>
      <p:pic>
        <p:nvPicPr>
          <p:cNvPr id="38" name="Picture 37" descr="A blue text on a white background&#10;&#10;Description automatically generated with low confidence">
            <a:extLst>
              <a:ext uri="{FF2B5EF4-FFF2-40B4-BE49-F238E27FC236}">
                <a16:creationId xmlns:a16="http://schemas.microsoft.com/office/drawing/2014/main" id="{3FCAEA61-70FA-9533-67F4-1453F57B16A7}"/>
              </a:ext>
            </a:extLst>
          </p:cNvPr>
          <p:cNvPicPr>
            <a:picLocks noChangeAspect="1"/>
          </p:cNvPicPr>
          <p:nvPr/>
        </p:nvPicPr>
        <p:blipFill>
          <a:blip r:embed="rId19"/>
          <a:stretch>
            <a:fillRect/>
          </a:stretch>
        </p:blipFill>
        <p:spPr>
          <a:xfrm>
            <a:off x="3111825" y="1650858"/>
            <a:ext cx="889920" cy="498355"/>
          </a:xfrm>
          <a:prstGeom prst="rect">
            <a:avLst/>
          </a:prstGeom>
        </p:spPr>
      </p:pic>
      <p:pic>
        <p:nvPicPr>
          <p:cNvPr id="40" name="Picture 39" descr="A blue text on a white background&#10;&#10;Description automatically generated with medium confidence">
            <a:extLst>
              <a:ext uri="{FF2B5EF4-FFF2-40B4-BE49-F238E27FC236}">
                <a16:creationId xmlns:a16="http://schemas.microsoft.com/office/drawing/2014/main" id="{4AB0983A-CBBD-C254-95A9-BA49D90FC971}"/>
              </a:ext>
            </a:extLst>
          </p:cNvPr>
          <p:cNvPicPr>
            <a:picLocks noChangeAspect="1"/>
          </p:cNvPicPr>
          <p:nvPr/>
        </p:nvPicPr>
        <p:blipFill>
          <a:blip r:embed="rId20"/>
          <a:stretch>
            <a:fillRect/>
          </a:stretch>
        </p:blipFill>
        <p:spPr>
          <a:xfrm>
            <a:off x="7930024" y="1466178"/>
            <a:ext cx="1169223" cy="525100"/>
          </a:xfrm>
          <a:prstGeom prst="rect">
            <a:avLst/>
          </a:prstGeom>
        </p:spPr>
      </p:pic>
      <p:pic>
        <p:nvPicPr>
          <p:cNvPr id="44" name="Picture 43" descr="A black and red logo&#10;&#10;Description automatically generated with low confidence">
            <a:extLst>
              <a:ext uri="{FF2B5EF4-FFF2-40B4-BE49-F238E27FC236}">
                <a16:creationId xmlns:a16="http://schemas.microsoft.com/office/drawing/2014/main" id="{DCE78A58-BAE4-BC97-5774-53511B7E5838}"/>
              </a:ext>
            </a:extLst>
          </p:cNvPr>
          <p:cNvPicPr>
            <a:picLocks noChangeAspect="1"/>
          </p:cNvPicPr>
          <p:nvPr/>
        </p:nvPicPr>
        <p:blipFill>
          <a:blip r:embed="rId21"/>
          <a:stretch>
            <a:fillRect/>
          </a:stretch>
        </p:blipFill>
        <p:spPr>
          <a:xfrm>
            <a:off x="7099640" y="1596268"/>
            <a:ext cx="516903" cy="421026"/>
          </a:xfrm>
          <a:prstGeom prst="rect">
            <a:avLst/>
          </a:prstGeom>
        </p:spPr>
      </p:pic>
      <p:pic>
        <p:nvPicPr>
          <p:cNvPr id="46" name="Picture 45" descr="A picture containing text, font, orange, screenshot&#10;&#10;Description automatically generated">
            <a:extLst>
              <a:ext uri="{FF2B5EF4-FFF2-40B4-BE49-F238E27FC236}">
                <a16:creationId xmlns:a16="http://schemas.microsoft.com/office/drawing/2014/main" id="{F15E1DCA-9496-1CDC-CCCA-59177C61B438}"/>
              </a:ext>
            </a:extLst>
          </p:cNvPr>
          <p:cNvPicPr>
            <a:picLocks noChangeAspect="1"/>
          </p:cNvPicPr>
          <p:nvPr/>
        </p:nvPicPr>
        <p:blipFill>
          <a:blip r:embed="rId22"/>
          <a:stretch>
            <a:fillRect/>
          </a:stretch>
        </p:blipFill>
        <p:spPr>
          <a:xfrm>
            <a:off x="1374833" y="3255929"/>
            <a:ext cx="420503" cy="420503"/>
          </a:xfrm>
          <a:prstGeom prst="rect">
            <a:avLst/>
          </a:prstGeom>
        </p:spPr>
      </p:pic>
      <p:pic>
        <p:nvPicPr>
          <p:cNvPr id="48" name="Picture 47" descr="A black text on a white background&#10;&#10;Description automatically generated with low confidence">
            <a:extLst>
              <a:ext uri="{FF2B5EF4-FFF2-40B4-BE49-F238E27FC236}">
                <a16:creationId xmlns:a16="http://schemas.microsoft.com/office/drawing/2014/main" id="{977425B2-7CB3-7CF4-9F25-C7459F072234}"/>
              </a:ext>
            </a:extLst>
          </p:cNvPr>
          <p:cNvPicPr>
            <a:picLocks noChangeAspect="1"/>
          </p:cNvPicPr>
          <p:nvPr/>
        </p:nvPicPr>
        <p:blipFill>
          <a:blip r:embed="rId23"/>
          <a:stretch>
            <a:fillRect/>
          </a:stretch>
        </p:blipFill>
        <p:spPr>
          <a:xfrm>
            <a:off x="4352293" y="1656406"/>
            <a:ext cx="1077332" cy="235383"/>
          </a:xfrm>
          <a:prstGeom prst="rect">
            <a:avLst/>
          </a:prstGeom>
        </p:spPr>
      </p:pic>
      <p:pic>
        <p:nvPicPr>
          <p:cNvPr id="50" name="Picture 49" descr="A blue letter d&#10;&#10;Description automatically generated with low confidence">
            <a:extLst>
              <a:ext uri="{FF2B5EF4-FFF2-40B4-BE49-F238E27FC236}">
                <a16:creationId xmlns:a16="http://schemas.microsoft.com/office/drawing/2014/main" id="{8AC6F869-226C-4CBA-DDE7-F630E9B141B5}"/>
              </a:ext>
            </a:extLst>
          </p:cNvPr>
          <p:cNvPicPr>
            <a:picLocks noChangeAspect="1"/>
          </p:cNvPicPr>
          <p:nvPr/>
        </p:nvPicPr>
        <p:blipFill>
          <a:blip r:embed="rId24"/>
          <a:stretch>
            <a:fillRect/>
          </a:stretch>
        </p:blipFill>
        <p:spPr>
          <a:xfrm>
            <a:off x="4997823" y="4107483"/>
            <a:ext cx="1213032" cy="196354"/>
          </a:xfrm>
          <a:prstGeom prst="rect">
            <a:avLst/>
          </a:prstGeom>
        </p:spPr>
      </p:pic>
      <p:pic>
        <p:nvPicPr>
          <p:cNvPr id="52" name="Picture 51" descr="A black text on a white background&#10;&#10;Description automatically generated with medium confidence">
            <a:extLst>
              <a:ext uri="{FF2B5EF4-FFF2-40B4-BE49-F238E27FC236}">
                <a16:creationId xmlns:a16="http://schemas.microsoft.com/office/drawing/2014/main" id="{4681C246-519D-8B03-9691-3E3A94DCC40E}"/>
              </a:ext>
            </a:extLst>
          </p:cNvPr>
          <p:cNvPicPr>
            <a:picLocks noChangeAspect="1"/>
          </p:cNvPicPr>
          <p:nvPr/>
        </p:nvPicPr>
        <p:blipFill>
          <a:blip r:embed="rId25"/>
          <a:stretch>
            <a:fillRect/>
          </a:stretch>
        </p:blipFill>
        <p:spPr>
          <a:xfrm>
            <a:off x="3025958" y="1143162"/>
            <a:ext cx="899271" cy="360725"/>
          </a:xfrm>
          <a:prstGeom prst="rect">
            <a:avLst/>
          </a:prstGeom>
        </p:spPr>
      </p:pic>
      <p:pic>
        <p:nvPicPr>
          <p:cNvPr id="54" name="Picture 53" descr="A red and white logo&#10;&#10;Description automatically generated with low confidence">
            <a:extLst>
              <a:ext uri="{FF2B5EF4-FFF2-40B4-BE49-F238E27FC236}">
                <a16:creationId xmlns:a16="http://schemas.microsoft.com/office/drawing/2014/main" id="{F40C03E2-C3CB-17BA-E809-A5D9D8BA90A9}"/>
              </a:ext>
            </a:extLst>
          </p:cNvPr>
          <p:cNvPicPr>
            <a:picLocks noChangeAspect="1"/>
          </p:cNvPicPr>
          <p:nvPr/>
        </p:nvPicPr>
        <p:blipFill>
          <a:blip r:embed="rId26"/>
          <a:stretch>
            <a:fillRect/>
          </a:stretch>
        </p:blipFill>
        <p:spPr>
          <a:xfrm>
            <a:off x="3978018" y="3354849"/>
            <a:ext cx="1221725" cy="215060"/>
          </a:xfrm>
          <a:prstGeom prst="rect">
            <a:avLst/>
          </a:prstGeom>
        </p:spPr>
      </p:pic>
      <p:pic>
        <p:nvPicPr>
          <p:cNvPr id="56" name="Picture 55" descr="A picture containing font, graphics, logo, design&#10;&#10;Description automatically generated">
            <a:extLst>
              <a:ext uri="{FF2B5EF4-FFF2-40B4-BE49-F238E27FC236}">
                <a16:creationId xmlns:a16="http://schemas.microsoft.com/office/drawing/2014/main" id="{F00F496F-7F75-085C-1372-0DCEEBB8A1C4}"/>
              </a:ext>
            </a:extLst>
          </p:cNvPr>
          <p:cNvPicPr>
            <a:picLocks noChangeAspect="1"/>
          </p:cNvPicPr>
          <p:nvPr/>
        </p:nvPicPr>
        <p:blipFill>
          <a:blip r:embed="rId27"/>
          <a:stretch>
            <a:fillRect/>
          </a:stretch>
        </p:blipFill>
        <p:spPr>
          <a:xfrm>
            <a:off x="2837286" y="2252340"/>
            <a:ext cx="3439906" cy="558829"/>
          </a:xfrm>
          <a:prstGeom prst="rect">
            <a:avLst/>
          </a:prstGeom>
        </p:spPr>
      </p:pic>
      <p:pic>
        <p:nvPicPr>
          <p:cNvPr id="58" name="Picture 57" descr="A red and black logo&#10;&#10;Description automatically generated with low confidence">
            <a:extLst>
              <a:ext uri="{FF2B5EF4-FFF2-40B4-BE49-F238E27FC236}">
                <a16:creationId xmlns:a16="http://schemas.microsoft.com/office/drawing/2014/main" id="{857645E5-5CBF-66BC-5194-FACC97B8F6E8}"/>
              </a:ext>
            </a:extLst>
          </p:cNvPr>
          <p:cNvPicPr>
            <a:picLocks noChangeAspect="1"/>
          </p:cNvPicPr>
          <p:nvPr/>
        </p:nvPicPr>
        <p:blipFill>
          <a:blip r:embed="rId28"/>
          <a:stretch>
            <a:fillRect/>
          </a:stretch>
        </p:blipFill>
        <p:spPr>
          <a:xfrm>
            <a:off x="4325223" y="1037550"/>
            <a:ext cx="952500" cy="533400"/>
          </a:xfrm>
          <a:prstGeom prst="rect">
            <a:avLst/>
          </a:prstGeom>
        </p:spPr>
      </p:pic>
      <p:pic>
        <p:nvPicPr>
          <p:cNvPr id="60" name="Picture 59" descr="A black text on a white background&#10;&#10;Description automatically generated with medium confidence">
            <a:extLst>
              <a:ext uri="{FF2B5EF4-FFF2-40B4-BE49-F238E27FC236}">
                <a16:creationId xmlns:a16="http://schemas.microsoft.com/office/drawing/2014/main" id="{8308971E-9DD7-EEF5-9C3C-B2C776C2F532}"/>
              </a:ext>
            </a:extLst>
          </p:cNvPr>
          <p:cNvPicPr>
            <a:picLocks noChangeAspect="1"/>
          </p:cNvPicPr>
          <p:nvPr/>
        </p:nvPicPr>
        <p:blipFill>
          <a:blip r:embed="rId29"/>
          <a:stretch>
            <a:fillRect/>
          </a:stretch>
        </p:blipFill>
        <p:spPr>
          <a:xfrm>
            <a:off x="1179241" y="1153322"/>
            <a:ext cx="1296241" cy="226481"/>
          </a:xfrm>
          <a:prstGeom prst="rect">
            <a:avLst/>
          </a:prstGeom>
        </p:spPr>
      </p:pic>
      <p:pic>
        <p:nvPicPr>
          <p:cNvPr id="62" name="Picture 61" descr="A blue text on a white background&#10;&#10;Description automatically generated with low confidence">
            <a:extLst>
              <a:ext uri="{FF2B5EF4-FFF2-40B4-BE49-F238E27FC236}">
                <a16:creationId xmlns:a16="http://schemas.microsoft.com/office/drawing/2014/main" id="{0E9E77C8-D730-6DF7-D138-B4BD766B291A}"/>
              </a:ext>
            </a:extLst>
          </p:cNvPr>
          <p:cNvPicPr>
            <a:picLocks noChangeAspect="1"/>
          </p:cNvPicPr>
          <p:nvPr/>
        </p:nvPicPr>
        <p:blipFill>
          <a:blip r:embed="rId30"/>
          <a:stretch>
            <a:fillRect/>
          </a:stretch>
        </p:blipFill>
        <p:spPr>
          <a:xfrm>
            <a:off x="277777" y="2694861"/>
            <a:ext cx="803787" cy="322423"/>
          </a:xfrm>
          <a:prstGeom prst="rect">
            <a:avLst/>
          </a:prstGeom>
        </p:spPr>
      </p:pic>
      <p:pic>
        <p:nvPicPr>
          <p:cNvPr id="256" name="Picture 255" descr="A green and white letter v&#10;&#10;Description automatically generated with medium confidence">
            <a:extLst>
              <a:ext uri="{FF2B5EF4-FFF2-40B4-BE49-F238E27FC236}">
                <a16:creationId xmlns:a16="http://schemas.microsoft.com/office/drawing/2014/main" id="{42E33CB4-B9CC-492D-5FD6-915016E77B30}"/>
              </a:ext>
            </a:extLst>
          </p:cNvPr>
          <p:cNvPicPr>
            <a:picLocks noChangeAspect="1"/>
          </p:cNvPicPr>
          <p:nvPr/>
        </p:nvPicPr>
        <p:blipFill>
          <a:blip r:embed="rId31"/>
          <a:stretch>
            <a:fillRect/>
          </a:stretch>
        </p:blipFill>
        <p:spPr>
          <a:xfrm>
            <a:off x="209471" y="1739073"/>
            <a:ext cx="998674" cy="191152"/>
          </a:xfrm>
          <a:prstGeom prst="rect">
            <a:avLst/>
          </a:prstGeom>
        </p:spPr>
      </p:pic>
      <p:pic>
        <p:nvPicPr>
          <p:cNvPr id="258" name="Picture 257" descr="A close-up of a logo&#10;&#10;Description automatically generated with medium confidence">
            <a:extLst>
              <a:ext uri="{FF2B5EF4-FFF2-40B4-BE49-F238E27FC236}">
                <a16:creationId xmlns:a16="http://schemas.microsoft.com/office/drawing/2014/main" id="{14CDBFEF-53B4-1C3D-04AA-1FFC429A8307}"/>
              </a:ext>
            </a:extLst>
          </p:cNvPr>
          <p:cNvPicPr>
            <a:picLocks noChangeAspect="1"/>
          </p:cNvPicPr>
          <p:nvPr/>
        </p:nvPicPr>
        <p:blipFill>
          <a:blip r:embed="rId32"/>
          <a:stretch>
            <a:fillRect/>
          </a:stretch>
        </p:blipFill>
        <p:spPr>
          <a:xfrm>
            <a:off x="103681" y="2119123"/>
            <a:ext cx="1255332" cy="362115"/>
          </a:xfrm>
          <a:prstGeom prst="rect">
            <a:avLst/>
          </a:prstGeom>
        </p:spPr>
      </p:pic>
      <p:pic>
        <p:nvPicPr>
          <p:cNvPr id="260" name="Picture 259" descr="A picture containing graphics, colorfulness, graphic design, circle&#10;&#10;Description automatically generated">
            <a:extLst>
              <a:ext uri="{FF2B5EF4-FFF2-40B4-BE49-F238E27FC236}">
                <a16:creationId xmlns:a16="http://schemas.microsoft.com/office/drawing/2014/main" id="{ED85A35A-11CA-0257-6062-49F411A37598}"/>
              </a:ext>
            </a:extLst>
          </p:cNvPr>
          <p:cNvPicPr>
            <a:picLocks noChangeAspect="1"/>
          </p:cNvPicPr>
          <p:nvPr/>
        </p:nvPicPr>
        <p:blipFill>
          <a:blip r:embed="rId33"/>
          <a:stretch>
            <a:fillRect/>
          </a:stretch>
        </p:blipFill>
        <p:spPr>
          <a:xfrm>
            <a:off x="244485" y="3238835"/>
            <a:ext cx="625511" cy="491473"/>
          </a:xfrm>
          <a:prstGeom prst="rect">
            <a:avLst/>
          </a:prstGeom>
        </p:spPr>
      </p:pic>
      <p:pic>
        <p:nvPicPr>
          <p:cNvPr id="262" name="Picture 261" descr="A close up of a logo&#10;&#10;Description automatically generated with low confidence">
            <a:extLst>
              <a:ext uri="{FF2B5EF4-FFF2-40B4-BE49-F238E27FC236}">
                <a16:creationId xmlns:a16="http://schemas.microsoft.com/office/drawing/2014/main" id="{2B68119D-61DC-6E1B-14D5-4AAABC5C19AC}"/>
              </a:ext>
            </a:extLst>
          </p:cNvPr>
          <p:cNvPicPr>
            <a:picLocks noChangeAspect="1"/>
          </p:cNvPicPr>
          <p:nvPr/>
        </p:nvPicPr>
        <p:blipFill>
          <a:blip r:embed="rId34"/>
          <a:stretch>
            <a:fillRect/>
          </a:stretch>
        </p:blipFill>
        <p:spPr>
          <a:xfrm>
            <a:off x="5511568" y="1128764"/>
            <a:ext cx="1093224" cy="368185"/>
          </a:xfrm>
          <a:prstGeom prst="rect">
            <a:avLst/>
          </a:prstGeom>
        </p:spPr>
      </p:pic>
      <p:pic>
        <p:nvPicPr>
          <p:cNvPr id="264" name="Picture 263" descr="A picture containing font, graphics, logo, electric blue&#10;&#10;Description automatically generated">
            <a:extLst>
              <a:ext uri="{FF2B5EF4-FFF2-40B4-BE49-F238E27FC236}">
                <a16:creationId xmlns:a16="http://schemas.microsoft.com/office/drawing/2014/main" id="{7F61D985-4AB4-3260-8E62-F6726BE90E22}"/>
              </a:ext>
            </a:extLst>
          </p:cNvPr>
          <p:cNvPicPr>
            <a:picLocks noChangeAspect="1"/>
          </p:cNvPicPr>
          <p:nvPr/>
        </p:nvPicPr>
        <p:blipFill>
          <a:blip r:embed="rId35"/>
          <a:stretch>
            <a:fillRect/>
          </a:stretch>
        </p:blipFill>
        <p:spPr>
          <a:xfrm>
            <a:off x="6838638" y="1183007"/>
            <a:ext cx="1019284" cy="248056"/>
          </a:xfrm>
          <a:prstGeom prst="rect">
            <a:avLst/>
          </a:prstGeom>
        </p:spPr>
      </p:pic>
      <p:pic>
        <p:nvPicPr>
          <p:cNvPr id="266" name="Picture 265" descr="A picture containing text, font, graphics, logo&#10;&#10;Description automatically generated">
            <a:extLst>
              <a:ext uri="{FF2B5EF4-FFF2-40B4-BE49-F238E27FC236}">
                <a16:creationId xmlns:a16="http://schemas.microsoft.com/office/drawing/2014/main" id="{FAD8B2D2-8C54-CCB6-A0E0-FAC86B1E8286}"/>
              </a:ext>
            </a:extLst>
          </p:cNvPr>
          <p:cNvPicPr>
            <a:picLocks noChangeAspect="1"/>
          </p:cNvPicPr>
          <p:nvPr/>
        </p:nvPicPr>
        <p:blipFill>
          <a:blip r:embed="rId36"/>
          <a:stretch>
            <a:fillRect/>
          </a:stretch>
        </p:blipFill>
        <p:spPr>
          <a:xfrm>
            <a:off x="7787142" y="2101931"/>
            <a:ext cx="1219162" cy="304791"/>
          </a:xfrm>
          <a:prstGeom prst="rect">
            <a:avLst/>
          </a:prstGeom>
        </p:spPr>
      </p:pic>
      <p:pic>
        <p:nvPicPr>
          <p:cNvPr id="268" name="Picture 267" descr="A black text on a white background&#10;&#10;Description automatically generated with low confidence">
            <a:extLst>
              <a:ext uri="{FF2B5EF4-FFF2-40B4-BE49-F238E27FC236}">
                <a16:creationId xmlns:a16="http://schemas.microsoft.com/office/drawing/2014/main" id="{EB9BB51A-A142-8685-927E-36B52C5412CB}"/>
              </a:ext>
            </a:extLst>
          </p:cNvPr>
          <p:cNvPicPr>
            <a:picLocks noChangeAspect="1"/>
          </p:cNvPicPr>
          <p:nvPr/>
        </p:nvPicPr>
        <p:blipFill>
          <a:blip r:embed="rId37"/>
          <a:stretch>
            <a:fillRect/>
          </a:stretch>
        </p:blipFill>
        <p:spPr>
          <a:xfrm>
            <a:off x="7509974" y="2650051"/>
            <a:ext cx="1510925" cy="241963"/>
          </a:xfrm>
          <a:prstGeom prst="rect">
            <a:avLst/>
          </a:prstGeom>
        </p:spPr>
      </p:pic>
      <p:pic>
        <p:nvPicPr>
          <p:cNvPr id="270" name="Picture 269" descr="A picture containing font, logo, graphics, white&#10;&#10;Description automatically generated">
            <a:extLst>
              <a:ext uri="{FF2B5EF4-FFF2-40B4-BE49-F238E27FC236}">
                <a16:creationId xmlns:a16="http://schemas.microsoft.com/office/drawing/2014/main" id="{178333B6-246D-4E9D-641C-94D14C951521}"/>
              </a:ext>
            </a:extLst>
          </p:cNvPr>
          <p:cNvPicPr>
            <a:picLocks noChangeAspect="1"/>
          </p:cNvPicPr>
          <p:nvPr/>
        </p:nvPicPr>
        <p:blipFill>
          <a:blip r:embed="rId38"/>
          <a:stretch>
            <a:fillRect/>
          </a:stretch>
        </p:blipFill>
        <p:spPr>
          <a:xfrm>
            <a:off x="6888819" y="3270399"/>
            <a:ext cx="1224752" cy="296746"/>
          </a:xfrm>
          <a:prstGeom prst="rect">
            <a:avLst/>
          </a:prstGeom>
        </p:spPr>
      </p:pic>
      <p:pic>
        <p:nvPicPr>
          <p:cNvPr id="272" name="Picture 271" descr="A blue and white logo&#10;&#10;Description automatically generated with low confidence">
            <a:extLst>
              <a:ext uri="{FF2B5EF4-FFF2-40B4-BE49-F238E27FC236}">
                <a16:creationId xmlns:a16="http://schemas.microsoft.com/office/drawing/2014/main" id="{EF684923-1D75-18F5-7004-60B3747F5E6C}"/>
              </a:ext>
            </a:extLst>
          </p:cNvPr>
          <p:cNvPicPr>
            <a:picLocks noChangeAspect="1"/>
          </p:cNvPicPr>
          <p:nvPr/>
        </p:nvPicPr>
        <p:blipFill>
          <a:blip r:embed="rId39"/>
          <a:stretch>
            <a:fillRect/>
          </a:stretch>
        </p:blipFill>
        <p:spPr>
          <a:xfrm>
            <a:off x="170597" y="3887891"/>
            <a:ext cx="875113" cy="362116"/>
          </a:xfrm>
          <a:prstGeom prst="rect">
            <a:avLst/>
          </a:prstGeom>
        </p:spPr>
      </p:pic>
      <p:pic>
        <p:nvPicPr>
          <p:cNvPr id="274" name="Picture 273" descr="A blue and yellow logo&#10;&#10;Description automatically generated with medium confidence">
            <a:extLst>
              <a:ext uri="{FF2B5EF4-FFF2-40B4-BE49-F238E27FC236}">
                <a16:creationId xmlns:a16="http://schemas.microsoft.com/office/drawing/2014/main" id="{448AC4D4-6190-CFCD-DB79-C2D022429801}"/>
              </a:ext>
            </a:extLst>
          </p:cNvPr>
          <p:cNvPicPr>
            <a:picLocks noChangeAspect="1"/>
          </p:cNvPicPr>
          <p:nvPr/>
        </p:nvPicPr>
        <p:blipFill>
          <a:blip r:embed="rId40"/>
          <a:stretch>
            <a:fillRect/>
          </a:stretch>
        </p:blipFill>
        <p:spPr>
          <a:xfrm>
            <a:off x="5050140" y="4666258"/>
            <a:ext cx="1173136" cy="303949"/>
          </a:xfrm>
          <a:prstGeom prst="rect">
            <a:avLst/>
          </a:prstGeom>
        </p:spPr>
      </p:pic>
      <p:pic>
        <p:nvPicPr>
          <p:cNvPr id="276" name="Picture 275" descr="A blue and white logo&#10;&#10;Description automatically generated with low confidence">
            <a:extLst>
              <a:ext uri="{FF2B5EF4-FFF2-40B4-BE49-F238E27FC236}">
                <a16:creationId xmlns:a16="http://schemas.microsoft.com/office/drawing/2014/main" id="{0A0585FE-7210-897B-F9C9-F6EF71686D77}"/>
              </a:ext>
            </a:extLst>
          </p:cNvPr>
          <p:cNvPicPr>
            <a:picLocks noChangeAspect="1"/>
          </p:cNvPicPr>
          <p:nvPr/>
        </p:nvPicPr>
        <p:blipFill>
          <a:blip r:embed="rId41"/>
          <a:stretch>
            <a:fillRect/>
          </a:stretch>
        </p:blipFill>
        <p:spPr>
          <a:xfrm>
            <a:off x="2209698" y="3404182"/>
            <a:ext cx="1533293" cy="178884"/>
          </a:xfrm>
          <a:prstGeom prst="rect">
            <a:avLst/>
          </a:prstGeom>
        </p:spPr>
      </p:pic>
      <p:pic>
        <p:nvPicPr>
          <p:cNvPr id="278" name="Picture 277" descr="A picture containing text, font, graphics, graphic design&#10;&#10;Description automatically generated">
            <a:extLst>
              <a:ext uri="{FF2B5EF4-FFF2-40B4-BE49-F238E27FC236}">
                <a16:creationId xmlns:a16="http://schemas.microsoft.com/office/drawing/2014/main" id="{9A587373-02DE-D64B-11B5-C25D3B509B76}"/>
              </a:ext>
            </a:extLst>
          </p:cNvPr>
          <p:cNvPicPr>
            <a:picLocks noChangeAspect="1"/>
          </p:cNvPicPr>
          <p:nvPr/>
        </p:nvPicPr>
        <p:blipFill>
          <a:blip r:embed="rId42"/>
          <a:stretch>
            <a:fillRect/>
          </a:stretch>
        </p:blipFill>
        <p:spPr>
          <a:xfrm>
            <a:off x="6456625" y="4659350"/>
            <a:ext cx="1262765" cy="272464"/>
          </a:xfrm>
          <a:prstGeom prst="rect">
            <a:avLst/>
          </a:prstGeom>
        </p:spPr>
      </p:pic>
      <p:pic>
        <p:nvPicPr>
          <p:cNvPr id="281" name="Picture 280" descr="A black text on a white background&#10;&#10;Description automatically generated with low confidence">
            <a:extLst>
              <a:ext uri="{FF2B5EF4-FFF2-40B4-BE49-F238E27FC236}">
                <a16:creationId xmlns:a16="http://schemas.microsoft.com/office/drawing/2014/main" id="{18585406-01EC-07F3-A9D1-E57A9533CA42}"/>
              </a:ext>
            </a:extLst>
          </p:cNvPr>
          <p:cNvPicPr>
            <a:picLocks noChangeAspect="1"/>
          </p:cNvPicPr>
          <p:nvPr/>
        </p:nvPicPr>
        <p:blipFill>
          <a:blip r:embed="rId43"/>
          <a:stretch>
            <a:fillRect/>
          </a:stretch>
        </p:blipFill>
        <p:spPr>
          <a:xfrm>
            <a:off x="2251977" y="4706166"/>
            <a:ext cx="1320437" cy="224134"/>
          </a:xfrm>
          <a:prstGeom prst="rect">
            <a:avLst/>
          </a:prstGeom>
        </p:spPr>
      </p:pic>
      <p:sp>
        <p:nvSpPr>
          <p:cNvPr id="283" name="Google Shape;279;g17bbeb37c32_0_11">
            <a:extLst>
              <a:ext uri="{FF2B5EF4-FFF2-40B4-BE49-F238E27FC236}">
                <a16:creationId xmlns:a16="http://schemas.microsoft.com/office/drawing/2014/main" id="{F23722CE-AFC1-2EFC-6E35-32FC7756D5C1}"/>
              </a:ext>
            </a:extLst>
          </p:cNvPr>
          <p:cNvSpPr txBox="1">
            <a:spLocks/>
          </p:cNvSpPr>
          <p:nvPr/>
        </p:nvSpPr>
        <p:spPr>
          <a:xfrm>
            <a:off x="3070213" y="2786850"/>
            <a:ext cx="3003574" cy="296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buSzPct val="111111"/>
            </a:pPr>
            <a:r>
              <a:rPr lang="en-US" sz="1050">
                <a:solidFill>
                  <a:srgbClr val="FF0000"/>
                </a:solidFill>
              </a:rPr>
              <a:t>(Lockheed co-chairs our spec development)</a:t>
            </a:r>
          </a:p>
        </p:txBody>
      </p:sp>
      <p:sp>
        <p:nvSpPr>
          <p:cNvPr id="285" name="Text Placeholder 2">
            <a:extLst>
              <a:ext uri="{FF2B5EF4-FFF2-40B4-BE49-F238E27FC236}">
                <a16:creationId xmlns:a16="http://schemas.microsoft.com/office/drawing/2014/main" id="{69EE965C-E524-5EA8-ADE5-F762B222E451}"/>
              </a:ext>
            </a:extLst>
          </p:cNvPr>
          <p:cNvSpPr txBox="1">
            <a:spLocks/>
          </p:cNvSpPr>
          <p:nvPr/>
        </p:nvSpPr>
        <p:spPr>
          <a:xfrm>
            <a:off x="57666" y="4941474"/>
            <a:ext cx="9028672" cy="22413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297" algn="ctr"/>
            <a:r>
              <a:rPr lang="en-US" sz="800"/>
              <a:t>This is a non-exhaustive list of participants on some of our community lists</a:t>
            </a:r>
          </a:p>
        </p:txBody>
      </p:sp>
    </p:spTree>
    <p:extLst>
      <p:ext uri="{BB962C8B-B14F-4D97-AF65-F5344CB8AC3E}">
        <p14:creationId xmlns:p14="http://schemas.microsoft.com/office/powerpoint/2010/main" val="2644005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a:t>
            </a:r>
          </a:p>
        </p:txBody>
      </p:sp>
    </p:spTree>
    <p:extLst>
      <p:ext uri="{BB962C8B-B14F-4D97-AF65-F5344CB8AC3E}">
        <p14:creationId xmlns:p14="http://schemas.microsoft.com/office/powerpoint/2010/main" val="688741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ED53-AED9-4309-31CB-9B62DC6C92A9}"/>
              </a:ext>
            </a:extLst>
          </p:cNvPr>
          <p:cNvSpPr>
            <a:spLocks noGrp="1"/>
          </p:cNvSpPr>
          <p:nvPr>
            <p:ph type="title"/>
          </p:nvPr>
        </p:nvSpPr>
        <p:spPr/>
        <p:txBody>
          <a:bodyPr>
            <a:normAutofit fontScale="90000"/>
          </a:bodyPr>
          <a:lstStyle/>
          <a:p>
            <a:r>
              <a:rPr lang="en-JP" dirty="0"/>
              <a:t>Open Source Management</a:t>
            </a:r>
          </a:p>
        </p:txBody>
      </p:sp>
      <p:sp>
        <p:nvSpPr>
          <p:cNvPr id="3" name="Text Placeholder 2">
            <a:extLst>
              <a:ext uri="{FF2B5EF4-FFF2-40B4-BE49-F238E27FC236}">
                <a16:creationId xmlns:a16="http://schemas.microsoft.com/office/drawing/2014/main" id="{9FB8C364-4D8D-276A-860C-9FB50D9910CA}"/>
              </a:ext>
            </a:extLst>
          </p:cNvPr>
          <p:cNvSpPr>
            <a:spLocks noGrp="1"/>
          </p:cNvSpPr>
          <p:nvPr>
            <p:ph type="body" idx="1"/>
          </p:nvPr>
        </p:nvSpPr>
        <p:spPr/>
        <p:txBody>
          <a:bodyPr/>
          <a:lstStyle/>
          <a:p>
            <a:r>
              <a:rPr lang="en-JP" dirty="0"/>
              <a:t>OpenChain thought ahead of the curve on management requirements.</a:t>
            </a:r>
          </a:p>
          <a:p>
            <a:pPr marL="114300" indent="0">
              <a:buNone/>
            </a:pPr>
            <a:endParaRPr lang="en-JP" dirty="0"/>
          </a:p>
          <a:p>
            <a:r>
              <a:rPr lang="en-JP" dirty="0"/>
              <a:t>The community can develop international standards of high quality.</a:t>
            </a:r>
          </a:p>
          <a:p>
            <a:endParaRPr lang="en-JP" dirty="0"/>
          </a:p>
          <a:p>
            <a:r>
              <a:rPr lang="en-JP" dirty="0"/>
              <a:t>We have built institutional knowledge on how to do this.</a:t>
            </a:r>
          </a:p>
        </p:txBody>
      </p:sp>
    </p:spTree>
    <p:extLst>
      <p:ext uri="{BB962C8B-B14F-4D97-AF65-F5344CB8AC3E}">
        <p14:creationId xmlns:p14="http://schemas.microsoft.com/office/powerpoint/2010/main" val="269297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0181E-4EA9-D408-DB9C-4843A61A0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4AC0F-296C-85E4-1BBD-DCF9305E14C7}"/>
              </a:ext>
            </a:extLst>
          </p:cNvPr>
          <p:cNvSpPr>
            <a:spLocks noGrp="1"/>
          </p:cNvSpPr>
          <p:nvPr>
            <p:ph type="title"/>
          </p:nvPr>
        </p:nvSpPr>
        <p:spPr/>
        <p:txBody>
          <a:bodyPr>
            <a:normAutofit fontScale="90000"/>
          </a:bodyPr>
          <a:lstStyle/>
          <a:p>
            <a:r>
              <a:rPr lang="en-JP" dirty="0"/>
              <a:t>Open Source Regulation</a:t>
            </a:r>
          </a:p>
        </p:txBody>
      </p:sp>
      <p:sp>
        <p:nvSpPr>
          <p:cNvPr id="3" name="Text Placeholder 2">
            <a:extLst>
              <a:ext uri="{FF2B5EF4-FFF2-40B4-BE49-F238E27FC236}">
                <a16:creationId xmlns:a16="http://schemas.microsoft.com/office/drawing/2014/main" id="{E901636D-B188-4294-8C1A-31BEB16F81EF}"/>
              </a:ext>
            </a:extLst>
          </p:cNvPr>
          <p:cNvSpPr>
            <a:spLocks noGrp="1"/>
          </p:cNvSpPr>
          <p:nvPr>
            <p:ph type="body" idx="1"/>
          </p:nvPr>
        </p:nvSpPr>
        <p:spPr/>
        <p:txBody>
          <a:bodyPr/>
          <a:lstStyle/>
          <a:p>
            <a:r>
              <a:rPr lang="en-JP" dirty="0"/>
              <a:t>Open source – as with all software – is increasingly subject to regulation.</a:t>
            </a:r>
          </a:p>
          <a:p>
            <a:pPr marL="114300" indent="0">
              <a:buNone/>
            </a:pPr>
            <a:endParaRPr lang="en-JP" dirty="0"/>
          </a:p>
          <a:p>
            <a:r>
              <a:rPr lang="en-JP" dirty="0"/>
              <a:t>Some of our current standards help address their requirements.</a:t>
            </a:r>
          </a:p>
          <a:p>
            <a:endParaRPr lang="en-JP" dirty="0"/>
          </a:p>
          <a:p>
            <a:r>
              <a:rPr lang="en-JP" dirty="0"/>
              <a:t>Some of the forthcoming standards (e.g. </a:t>
            </a:r>
            <a:r>
              <a:rPr lang="en-US" dirty="0"/>
              <a:t>CEN-CENELEC) will impact our work.</a:t>
            </a:r>
            <a:endParaRPr lang="en-JP" dirty="0"/>
          </a:p>
        </p:txBody>
      </p:sp>
    </p:spTree>
    <p:extLst>
      <p:ext uri="{BB962C8B-B14F-4D97-AF65-F5344CB8AC3E}">
        <p14:creationId xmlns:p14="http://schemas.microsoft.com/office/powerpoint/2010/main" val="1170444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E6C6-C930-F956-BAE0-E9FEB712BD25}"/>
              </a:ext>
            </a:extLst>
          </p:cNvPr>
          <p:cNvSpPr>
            <a:spLocks noGrp="1"/>
          </p:cNvSpPr>
          <p:nvPr>
            <p:ph type="title"/>
          </p:nvPr>
        </p:nvSpPr>
        <p:spPr/>
        <p:txBody>
          <a:bodyPr>
            <a:normAutofit fontScale="90000"/>
          </a:bodyPr>
          <a:lstStyle/>
          <a:p>
            <a:r>
              <a:rPr lang="en-JP" dirty="0"/>
              <a:t>Biggest Market Challenges</a:t>
            </a:r>
          </a:p>
        </p:txBody>
      </p:sp>
      <p:sp>
        <p:nvSpPr>
          <p:cNvPr id="3" name="Text Placeholder 2">
            <a:extLst>
              <a:ext uri="{FF2B5EF4-FFF2-40B4-BE49-F238E27FC236}">
                <a16:creationId xmlns:a16="http://schemas.microsoft.com/office/drawing/2014/main" id="{31D07F63-D8E0-5D51-CDC5-5063A8DB150D}"/>
              </a:ext>
            </a:extLst>
          </p:cNvPr>
          <p:cNvSpPr>
            <a:spLocks noGrp="1"/>
          </p:cNvSpPr>
          <p:nvPr>
            <p:ph type="body" idx="1"/>
          </p:nvPr>
        </p:nvSpPr>
        <p:spPr/>
        <p:txBody>
          <a:bodyPr/>
          <a:lstStyle/>
          <a:p>
            <a:r>
              <a:rPr lang="en-US" dirty="0"/>
              <a:t>P</a:t>
            </a:r>
            <a:r>
              <a:rPr lang="en-JP" dirty="0"/>
              <a:t>repare the foundation for future management requirements.</a:t>
            </a:r>
          </a:p>
          <a:p>
            <a:endParaRPr lang="en-JP" dirty="0"/>
          </a:p>
          <a:p>
            <a:r>
              <a:rPr lang="en-JP" dirty="0"/>
              <a:t>Remember we don’t know what we don’t know.</a:t>
            </a:r>
          </a:p>
          <a:p>
            <a:endParaRPr lang="en-JP" dirty="0"/>
          </a:p>
          <a:p>
            <a:r>
              <a:rPr lang="en-JP" dirty="0"/>
              <a:t>Have patience to wait until requirements and regulations are clear.</a:t>
            </a:r>
          </a:p>
          <a:p>
            <a:endParaRPr lang="en-JP" dirty="0"/>
          </a:p>
        </p:txBody>
      </p:sp>
    </p:spTree>
    <p:extLst>
      <p:ext uri="{BB962C8B-B14F-4D97-AF65-F5344CB8AC3E}">
        <p14:creationId xmlns:p14="http://schemas.microsoft.com/office/powerpoint/2010/main" val="928513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E79E-968B-B499-1090-5B505D1C2421}"/>
              </a:ext>
            </a:extLst>
          </p:cNvPr>
          <p:cNvSpPr>
            <a:spLocks noGrp="1"/>
          </p:cNvSpPr>
          <p:nvPr>
            <p:ph type="title"/>
          </p:nvPr>
        </p:nvSpPr>
        <p:spPr/>
        <p:txBody>
          <a:bodyPr>
            <a:normAutofit fontScale="90000"/>
          </a:bodyPr>
          <a:lstStyle/>
          <a:p>
            <a:r>
              <a:rPr lang="en-JP" dirty="0"/>
              <a:t>Biggest Operational Challenges</a:t>
            </a:r>
          </a:p>
        </p:txBody>
      </p:sp>
      <p:sp>
        <p:nvSpPr>
          <p:cNvPr id="3" name="Text Placeholder 2">
            <a:extLst>
              <a:ext uri="{FF2B5EF4-FFF2-40B4-BE49-F238E27FC236}">
                <a16:creationId xmlns:a16="http://schemas.microsoft.com/office/drawing/2014/main" id="{9A25C9D0-6E64-FEBE-A821-865F004F15CF}"/>
              </a:ext>
            </a:extLst>
          </p:cNvPr>
          <p:cNvSpPr>
            <a:spLocks noGrp="1"/>
          </p:cNvSpPr>
          <p:nvPr>
            <p:ph type="body" idx="1"/>
          </p:nvPr>
        </p:nvSpPr>
        <p:spPr/>
        <p:txBody>
          <a:bodyPr/>
          <a:lstStyle/>
          <a:p>
            <a:r>
              <a:rPr lang="en-JP" dirty="0"/>
              <a:t>Keep evolving to address emerging market concerns.</a:t>
            </a:r>
          </a:p>
          <a:p>
            <a:endParaRPr lang="en-JP" dirty="0"/>
          </a:p>
          <a:p>
            <a:r>
              <a:rPr lang="en-JP" dirty="0"/>
              <a:t>But do not reinvent the wheel.</a:t>
            </a:r>
          </a:p>
          <a:p>
            <a:endParaRPr lang="en-JP" dirty="0"/>
          </a:p>
          <a:p>
            <a:r>
              <a:rPr lang="en-JP" dirty="0"/>
              <a:t>And keep it simple.</a:t>
            </a:r>
          </a:p>
        </p:txBody>
      </p:sp>
    </p:spTree>
    <p:extLst>
      <p:ext uri="{BB962C8B-B14F-4D97-AF65-F5344CB8AC3E}">
        <p14:creationId xmlns:p14="http://schemas.microsoft.com/office/powerpoint/2010/main" val="410304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1F11-9313-1A43-8F49-7A44FAE24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D3146-9438-61E9-A0CE-F67A42D20657}"/>
              </a:ext>
            </a:extLst>
          </p:cNvPr>
          <p:cNvSpPr>
            <a:spLocks noGrp="1"/>
          </p:cNvSpPr>
          <p:nvPr>
            <p:ph type="title"/>
          </p:nvPr>
        </p:nvSpPr>
        <p:spPr/>
        <p:txBody>
          <a:bodyPr>
            <a:normAutofit fontScale="90000"/>
          </a:bodyPr>
          <a:lstStyle/>
          <a:p>
            <a:r>
              <a:rPr lang="en-JP" dirty="0"/>
              <a:t>A Simple Workflow</a:t>
            </a:r>
          </a:p>
        </p:txBody>
      </p:sp>
      <p:sp>
        <p:nvSpPr>
          <p:cNvPr id="3" name="Text Placeholder 2">
            <a:extLst>
              <a:ext uri="{FF2B5EF4-FFF2-40B4-BE49-F238E27FC236}">
                <a16:creationId xmlns:a16="http://schemas.microsoft.com/office/drawing/2014/main" id="{9E6A4CD6-6B32-EF05-8F61-8921AA4E986F}"/>
              </a:ext>
            </a:extLst>
          </p:cNvPr>
          <p:cNvSpPr>
            <a:spLocks noGrp="1"/>
          </p:cNvSpPr>
          <p:nvPr>
            <p:ph type="body" idx="1"/>
          </p:nvPr>
        </p:nvSpPr>
        <p:spPr/>
        <p:txBody>
          <a:bodyPr/>
          <a:lstStyle/>
          <a:p>
            <a:pPr marL="114300" indent="0" algn="ctr">
              <a:buNone/>
            </a:pPr>
            <a:r>
              <a:rPr lang="en-JP" dirty="0"/>
              <a:t>We Study</a:t>
            </a:r>
            <a:br>
              <a:rPr lang="en-JP" dirty="0"/>
            </a:br>
            <a:r>
              <a:rPr lang="en-JP" dirty="0"/>
              <a:t> </a:t>
            </a:r>
          </a:p>
          <a:p>
            <a:pPr marL="114300" indent="0" algn="ctr">
              <a:buNone/>
            </a:pPr>
            <a:r>
              <a:rPr lang="en-JP" dirty="0"/>
              <a:t>We Brainstorm</a:t>
            </a:r>
            <a:br>
              <a:rPr lang="en-JP" dirty="0"/>
            </a:br>
            <a:endParaRPr lang="en-JP" dirty="0">
              <a:solidFill>
                <a:srgbClr val="00B050"/>
              </a:solidFill>
            </a:endParaRPr>
          </a:p>
          <a:p>
            <a:pPr marL="114300" indent="0" algn="ctr">
              <a:buNone/>
            </a:pPr>
            <a:r>
              <a:rPr lang="en-JP" dirty="0"/>
              <a:t>We Make a Guide (if useful)</a:t>
            </a:r>
            <a:br>
              <a:rPr lang="en-JP" dirty="0"/>
            </a:br>
            <a:endParaRPr lang="en-JP" dirty="0">
              <a:solidFill>
                <a:srgbClr val="00B050"/>
              </a:solidFill>
            </a:endParaRPr>
          </a:p>
          <a:p>
            <a:pPr marL="114300" indent="0" algn="ctr">
              <a:buNone/>
            </a:pPr>
            <a:r>
              <a:rPr lang="en-JP" dirty="0"/>
              <a:t>We Make a Specification (if useful)</a:t>
            </a:r>
            <a:br>
              <a:rPr lang="en-JP" dirty="0"/>
            </a:br>
            <a:endParaRPr lang="en-JP" dirty="0"/>
          </a:p>
          <a:p>
            <a:pPr marL="114300" indent="0" algn="ctr">
              <a:buNone/>
            </a:pPr>
            <a:r>
              <a:rPr lang="en-JP" dirty="0"/>
              <a:t>We Make a Standard (if useful)</a:t>
            </a:r>
          </a:p>
        </p:txBody>
      </p:sp>
      <p:sp>
        <p:nvSpPr>
          <p:cNvPr id="4" name="Down Arrow 3">
            <a:extLst>
              <a:ext uri="{FF2B5EF4-FFF2-40B4-BE49-F238E27FC236}">
                <a16:creationId xmlns:a16="http://schemas.microsoft.com/office/drawing/2014/main" id="{81EA8DDF-87ED-0DB0-BD04-54D477138EAD}"/>
              </a:ext>
            </a:extLst>
          </p:cNvPr>
          <p:cNvSpPr/>
          <p:nvPr/>
        </p:nvSpPr>
        <p:spPr>
          <a:xfrm>
            <a:off x="4470185" y="1766047"/>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9C3A766B-2060-4C70-9421-9DA9CA65378C}"/>
              </a:ext>
            </a:extLst>
          </p:cNvPr>
          <p:cNvSpPr/>
          <p:nvPr/>
        </p:nvSpPr>
        <p:spPr>
          <a:xfrm>
            <a:off x="4470185" y="237452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Down Arrow 9">
            <a:extLst>
              <a:ext uri="{FF2B5EF4-FFF2-40B4-BE49-F238E27FC236}">
                <a16:creationId xmlns:a16="http://schemas.microsoft.com/office/drawing/2014/main" id="{373FE4C1-EA31-DC21-7C90-0A7FFBEDBC40}"/>
              </a:ext>
            </a:extLst>
          </p:cNvPr>
          <p:cNvSpPr/>
          <p:nvPr/>
        </p:nvSpPr>
        <p:spPr>
          <a:xfrm>
            <a:off x="4470185" y="2983006"/>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BD570376-037D-C7B3-EA3C-3AAE78B20DC9}"/>
              </a:ext>
            </a:extLst>
          </p:cNvPr>
          <p:cNvSpPr/>
          <p:nvPr/>
        </p:nvSpPr>
        <p:spPr>
          <a:xfrm>
            <a:off x="4470185" y="3632762"/>
            <a:ext cx="215153" cy="197224"/>
          </a:xfrm>
          <a:prstGeom prst="downArrow">
            <a:avLst/>
          </a:prstGeom>
          <a:solidFill>
            <a:srgbClr val="0281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26EA7EC7-C383-C848-2B2F-954F4B62717D}"/>
              </a:ext>
            </a:extLst>
          </p:cNvPr>
          <p:cNvSpPr txBox="1"/>
          <p:nvPr/>
        </p:nvSpPr>
        <p:spPr>
          <a:xfrm rot="19948694">
            <a:off x="6807201" y="1885285"/>
            <a:ext cx="2007668" cy="1569660"/>
          </a:xfrm>
          <a:prstGeom prst="rect">
            <a:avLst/>
          </a:prstGeom>
          <a:noFill/>
        </p:spPr>
        <p:txBody>
          <a:bodyPr wrap="square" rtlCol="0">
            <a:spAutoFit/>
          </a:bodyPr>
          <a:lstStyle/>
          <a:p>
            <a:pPr algn="ctr"/>
            <a:r>
              <a:rPr lang="en-US" sz="2400" dirty="0">
                <a:solidFill>
                  <a:srgbClr val="FF0000"/>
                </a:solidFill>
                <a:latin typeface="Chalkduster" panose="03050602040202020205" pitchFamily="66" charset="77"/>
              </a:rPr>
              <a:t>And supporting reference material!</a:t>
            </a:r>
          </a:p>
        </p:txBody>
      </p:sp>
    </p:spTree>
    <p:extLst>
      <p:ext uri="{BB962C8B-B14F-4D97-AF65-F5344CB8AC3E}">
        <p14:creationId xmlns:p14="http://schemas.microsoft.com/office/powerpoint/2010/main" val="991376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Evolution in Practice</a:t>
            </a:r>
          </a:p>
        </p:txBody>
      </p:sp>
    </p:spTree>
    <p:extLst>
      <p:ext uri="{BB962C8B-B14F-4D97-AF65-F5344CB8AC3E}">
        <p14:creationId xmlns:p14="http://schemas.microsoft.com/office/powerpoint/2010/main" val="1371698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5">
          <a:extLst>
            <a:ext uri="{FF2B5EF4-FFF2-40B4-BE49-F238E27FC236}">
              <a16:creationId xmlns:a16="http://schemas.microsoft.com/office/drawing/2014/main" id="{DD6A61F6-8571-FDD1-ADBF-9064E0DD8542}"/>
            </a:ext>
          </a:extLst>
        </p:cNvPr>
        <p:cNvGrpSpPr/>
        <p:nvPr/>
      </p:nvGrpSpPr>
      <p:grpSpPr>
        <a:xfrm>
          <a:off x="0" y="0"/>
          <a:ext cx="0" cy="0"/>
          <a:chOff x="0" y="0"/>
          <a:chExt cx="0" cy="0"/>
        </a:xfrm>
      </p:grpSpPr>
      <p:sp>
        <p:nvSpPr>
          <p:cNvPr id="276" name="Google Shape;276;g32e0230b79b_0_152">
            <a:extLst>
              <a:ext uri="{FF2B5EF4-FFF2-40B4-BE49-F238E27FC236}">
                <a16:creationId xmlns:a16="http://schemas.microsoft.com/office/drawing/2014/main" id="{BE29EDE3-E2C2-D0A5-4B27-471AA3CE1C41}"/>
              </a:ext>
            </a:extLst>
          </p:cNvPr>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AI Compliance Draft Guide Ready</a:t>
            </a:r>
            <a:endParaRPr dirty="0"/>
          </a:p>
        </p:txBody>
      </p:sp>
      <p:sp>
        <p:nvSpPr>
          <p:cNvPr id="279" name="Google Shape;279;g32e0230b79b_0_152">
            <a:extLst>
              <a:ext uri="{FF2B5EF4-FFF2-40B4-BE49-F238E27FC236}">
                <a16:creationId xmlns:a16="http://schemas.microsoft.com/office/drawing/2014/main" id="{9885CB1C-B370-E6C2-8D0E-E02C049BB215}"/>
              </a:ext>
            </a:extLst>
          </p:cNvPr>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dirty="0"/>
              <a:t>We held our regular workshop for the OpenChain AI Work Group on May 6th. During this meeting some important decisions were made. The Work Group attendees agreed that initial drafting on the AI SBOM Compliance Guide is now substantially complete, and there will be two next steps:</a:t>
            </a:r>
          </a:p>
          <a:p>
            <a:pPr marL="342900" lvl="0" algn="l" rtl="0">
              <a:spcBef>
                <a:spcPts val="0"/>
              </a:spcBef>
              <a:spcAft>
                <a:spcPts val="0"/>
              </a:spcAft>
              <a:buFont typeface="+mj-lt"/>
              <a:buAutoNum type="arabicPeriod"/>
            </a:pPr>
            <a:r>
              <a:rPr lang="en-US" dirty="0"/>
              <a:t>Asking for formal approval to start a public comment period from the Governing Board today.</a:t>
            </a:r>
          </a:p>
          <a:p>
            <a:pPr marL="342900" lvl="0" algn="l" rtl="0">
              <a:spcBef>
                <a:spcPts val="0"/>
              </a:spcBef>
              <a:spcAft>
                <a:spcPts val="0"/>
              </a:spcAft>
              <a:buFont typeface="+mj-lt"/>
              <a:buAutoNum type="arabicPeriod"/>
            </a:pPr>
            <a:r>
              <a:rPr lang="en-US" dirty="0"/>
              <a:t>If approval is given, the guide will go into a six week public comment period, and after that period will move into a publication process.</a:t>
            </a:r>
            <a:br>
              <a:rPr lang="en-US" dirty="0"/>
            </a:br>
            <a:endParaRPr lang="en-US" dirty="0"/>
          </a:p>
          <a:p>
            <a:pPr marL="0" lvl="0" indent="0" algn="l" rtl="0">
              <a:spcBef>
                <a:spcPts val="0"/>
              </a:spcBef>
              <a:spcAft>
                <a:spcPts val="0"/>
              </a:spcAft>
              <a:buNone/>
            </a:pPr>
            <a:r>
              <a:rPr lang="en-US" dirty="0"/>
              <a:t>The Draft AI SBOM Compliance Guide:</a:t>
            </a:r>
          </a:p>
          <a:p>
            <a:pPr marL="0" lvl="0" indent="0" algn="l" rtl="0">
              <a:spcBef>
                <a:spcPts val="0"/>
              </a:spcBef>
              <a:spcAft>
                <a:spcPts val="0"/>
              </a:spcAft>
              <a:buNone/>
            </a:pPr>
            <a:r>
              <a:rPr lang="en-US" dirty="0">
                <a:hlinkClick r:id="rId3"/>
              </a:rPr>
              <a:t>https://docs.google.com/document/d/1XHztgMALwnu2D02bmWYyXeW3wE_Jw199/edit#heading=h.x3i92tls8mld</a:t>
            </a:r>
            <a:r>
              <a:rPr lang="en-US" dirty="0"/>
              <a:t> </a:t>
            </a:r>
            <a:endParaRPr dirty="0"/>
          </a:p>
        </p:txBody>
      </p:sp>
      <p:sp>
        <p:nvSpPr>
          <p:cNvPr id="2" name="Rounded Rectangle 1">
            <a:extLst>
              <a:ext uri="{FF2B5EF4-FFF2-40B4-BE49-F238E27FC236}">
                <a16:creationId xmlns:a16="http://schemas.microsoft.com/office/drawing/2014/main" id="{7B594456-7932-7E8F-1FC8-894877A77DE3}"/>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4" name="Picture 3" descr="A qr code on a white background&#10;&#10;AI-generated content may be incorrect.">
            <a:extLst>
              <a:ext uri="{FF2B5EF4-FFF2-40B4-BE49-F238E27FC236}">
                <a16:creationId xmlns:a16="http://schemas.microsoft.com/office/drawing/2014/main" id="{295E145B-CFD3-7D89-FF25-17905245E17D}"/>
              </a:ext>
            </a:extLst>
          </p:cNvPr>
          <p:cNvPicPr>
            <a:picLocks noChangeAspect="1"/>
          </p:cNvPicPr>
          <p:nvPr/>
        </p:nvPicPr>
        <p:blipFill>
          <a:blip r:embed="rId4"/>
          <a:stretch>
            <a:fillRect/>
          </a:stretch>
        </p:blipFill>
        <p:spPr>
          <a:xfrm>
            <a:off x="8274423" y="4276555"/>
            <a:ext cx="875910" cy="875910"/>
          </a:xfrm>
          <a:prstGeom prst="rect">
            <a:avLst/>
          </a:prstGeom>
        </p:spPr>
      </p:pic>
      <p:pic>
        <p:nvPicPr>
          <p:cNvPr id="3" name="Google Shape;277;g32e0230b79b_0_152">
            <a:extLst>
              <a:ext uri="{FF2B5EF4-FFF2-40B4-BE49-F238E27FC236}">
                <a16:creationId xmlns:a16="http://schemas.microsoft.com/office/drawing/2014/main" id="{F4B5C0CC-0034-8B9A-D439-291E0DA02486}"/>
              </a:ext>
            </a:extLst>
          </p:cNvPr>
          <p:cNvPicPr preferRelativeResize="0"/>
          <p:nvPr/>
        </p:nvPicPr>
        <p:blipFill rotWithShape="1">
          <a:blip r:embed="rId5">
            <a:alphaModFix/>
          </a:blip>
          <a:srcRect/>
          <a:stretch/>
        </p:blipFill>
        <p:spPr>
          <a:xfrm>
            <a:off x="7936700" y="0"/>
            <a:ext cx="1207300" cy="1207300"/>
          </a:xfrm>
          <a:prstGeom prst="rect">
            <a:avLst/>
          </a:prstGeom>
          <a:noFill/>
          <a:ln>
            <a:noFill/>
          </a:ln>
        </p:spPr>
      </p:pic>
      <p:pic>
        <p:nvPicPr>
          <p:cNvPr id="5" name="Google Shape;278;g32e0230b79b_0_152">
            <a:extLst>
              <a:ext uri="{FF2B5EF4-FFF2-40B4-BE49-F238E27FC236}">
                <a16:creationId xmlns:a16="http://schemas.microsoft.com/office/drawing/2014/main" id="{7EFE3434-7F4E-32E3-3B41-0AC0C1794A8F}"/>
              </a:ext>
            </a:extLst>
          </p:cNvPr>
          <p:cNvPicPr preferRelativeResize="0"/>
          <p:nvPr/>
        </p:nvPicPr>
        <p:blipFill rotWithShape="1">
          <a:blip r:embed="rId6">
            <a:alphaModFix/>
          </a:blip>
          <a:srcRect/>
          <a:stretch/>
        </p:blipFill>
        <p:spPr>
          <a:xfrm>
            <a:off x="6643500" y="-4850"/>
            <a:ext cx="1217000" cy="1217000"/>
          </a:xfrm>
          <a:prstGeom prst="rect">
            <a:avLst/>
          </a:prstGeom>
          <a:noFill/>
          <a:ln>
            <a:noFill/>
          </a:ln>
        </p:spPr>
      </p:pic>
    </p:spTree>
    <p:extLst>
      <p:ext uri="{BB962C8B-B14F-4D97-AF65-F5344CB8AC3E}">
        <p14:creationId xmlns:p14="http://schemas.microsoft.com/office/powerpoint/2010/main" val="2578511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C67C-C9B5-B51A-1E95-4DDB0D09B5D0}"/>
              </a:ext>
            </a:extLst>
          </p:cNvPr>
          <p:cNvSpPr>
            <a:spLocks noGrp="1"/>
          </p:cNvSpPr>
          <p:nvPr>
            <p:ph type="title"/>
          </p:nvPr>
        </p:nvSpPr>
        <p:spPr/>
        <p:txBody>
          <a:bodyPr>
            <a:normAutofit fontScale="90000"/>
          </a:bodyPr>
          <a:lstStyle/>
          <a:p>
            <a:r>
              <a:rPr lang="en-JP" dirty="0"/>
              <a:t>AI BOM Compliance in the Supply Chain Guide</a:t>
            </a:r>
          </a:p>
        </p:txBody>
      </p:sp>
      <p:pic>
        <p:nvPicPr>
          <p:cNvPr id="4" name="Picture 3" descr="A screenshot of a computer&#10;&#10;AI-generated content may be incorrect.">
            <a:extLst>
              <a:ext uri="{FF2B5EF4-FFF2-40B4-BE49-F238E27FC236}">
                <a16:creationId xmlns:a16="http://schemas.microsoft.com/office/drawing/2014/main" id="{CDBC86B8-068C-9178-F071-6FCDD6AA4573}"/>
              </a:ext>
            </a:extLst>
          </p:cNvPr>
          <p:cNvPicPr>
            <a:picLocks noChangeAspect="1"/>
          </p:cNvPicPr>
          <p:nvPr/>
        </p:nvPicPr>
        <p:blipFill>
          <a:blip r:embed="rId2"/>
          <a:stretch>
            <a:fillRect/>
          </a:stretch>
        </p:blipFill>
        <p:spPr>
          <a:xfrm>
            <a:off x="311700" y="1017800"/>
            <a:ext cx="5520826" cy="3155541"/>
          </a:xfrm>
          <a:prstGeom prst="rect">
            <a:avLst/>
          </a:prstGeom>
        </p:spPr>
      </p:pic>
      <p:pic>
        <p:nvPicPr>
          <p:cNvPr id="3" name="Picture 2" descr="A qr code with a black background&#10;&#10;AI-generated content may be incorrect.">
            <a:extLst>
              <a:ext uri="{FF2B5EF4-FFF2-40B4-BE49-F238E27FC236}">
                <a16:creationId xmlns:a16="http://schemas.microsoft.com/office/drawing/2014/main" id="{B1252DF7-3D61-0AD6-0E92-9835CD866979}"/>
              </a:ext>
            </a:extLst>
          </p:cNvPr>
          <p:cNvPicPr>
            <a:picLocks noChangeAspect="1"/>
          </p:cNvPicPr>
          <p:nvPr/>
        </p:nvPicPr>
        <p:blipFill>
          <a:blip r:embed="rId3"/>
          <a:stretch>
            <a:fillRect/>
          </a:stretch>
        </p:blipFill>
        <p:spPr>
          <a:xfrm>
            <a:off x="5832526" y="1017800"/>
            <a:ext cx="3175000" cy="3175000"/>
          </a:xfrm>
          <a:prstGeom prst="rect">
            <a:avLst/>
          </a:prstGeom>
        </p:spPr>
      </p:pic>
    </p:spTree>
    <p:extLst>
      <p:ext uri="{BB962C8B-B14F-4D97-AF65-F5344CB8AC3E}">
        <p14:creationId xmlns:p14="http://schemas.microsoft.com/office/powerpoint/2010/main" val="230399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32e6cd80d3c_0_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SBOM Study Group Update</a:t>
            </a:r>
            <a:endParaRPr dirty="0"/>
          </a:p>
        </p:txBody>
      </p:sp>
      <p:sp>
        <p:nvSpPr>
          <p:cNvPr id="256" name="Google Shape;256;g32e6cd80d3c_0_0"/>
          <p:cNvSpPr txBox="1">
            <a:spLocks noGrp="1"/>
          </p:cNvSpPr>
          <p:nvPr>
            <p:ph type="body" idx="1"/>
          </p:nvPr>
        </p:nvSpPr>
        <p:spPr>
          <a:xfrm>
            <a:off x="256325" y="1195175"/>
            <a:ext cx="8520600" cy="3339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The SBOM Study Group has continued its discussion around SBOM Quality. </a:t>
            </a:r>
            <a:br>
              <a:rPr lang="en-US" dirty="0"/>
            </a:br>
            <a:r>
              <a:rPr lang="en-US" dirty="0"/>
              <a:t>There are two key items framing the discussion:</a:t>
            </a:r>
            <a:br>
              <a:rPr lang="en-US" dirty="0"/>
            </a:br>
            <a:endParaRPr lang="en-US" dirty="0"/>
          </a:p>
          <a:p>
            <a:pPr marL="342900" lvl="0">
              <a:buFont typeface="+mj-lt"/>
              <a:buAutoNum type="arabicPeriod"/>
            </a:pPr>
            <a:r>
              <a:rPr lang="en-US" dirty="0"/>
              <a:t>The release of Version 1.1 of the Telco SBOM Quality Guide:</a:t>
            </a:r>
            <a:br>
              <a:rPr lang="en-US" dirty="0"/>
            </a:br>
            <a:r>
              <a:rPr lang="en-US" dirty="0">
                <a:hlinkClick r:id="rId3"/>
              </a:rPr>
              <a:t>https://openchainproject.org/featured/2025/05/09/openchain-telco-sbom-guide-version-1-1-now-available</a:t>
            </a:r>
            <a:r>
              <a:rPr lang="en-US" dirty="0"/>
              <a:t> </a:t>
            </a:r>
            <a:br>
              <a:rPr lang="en-US" dirty="0"/>
            </a:br>
            <a:endParaRPr lang="en-US" dirty="0"/>
          </a:p>
          <a:p>
            <a:pPr marL="342900" lvl="0">
              <a:buFont typeface="+mj-lt"/>
              <a:buAutoNum type="arabicPeriod"/>
            </a:pPr>
            <a:r>
              <a:rPr lang="en-US" dirty="0"/>
              <a:t>The development of a ”thinking” document considering how a cross-industry, cross-format SBOM quality could be structured:</a:t>
            </a:r>
            <a:br>
              <a:rPr lang="en-US" dirty="0"/>
            </a:br>
            <a:r>
              <a:rPr lang="en-US" dirty="0">
                <a:hlinkClick r:id="rId4"/>
              </a:rPr>
              <a:t>https://github.com/OpenChain-Project/SBOM-sg/blob/main/Cross-Industry-SBOM-Quality-Guide/en/Cross-Industry-SBOM-Quality-Guide.md</a:t>
            </a:r>
            <a:r>
              <a:rPr lang="en-US" dirty="0"/>
              <a:t> </a:t>
            </a:r>
          </a:p>
          <a:p>
            <a:pPr marL="342900" lvl="0">
              <a:buFont typeface="+mj-lt"/>
              <a:buAutoNum type="arabicPeriod"/>
            </a:pPr>
            <a:endParaRPr lang="en-US" dirty="0"/>
          </a:p>
          <a:p>
            <a:pPr marL="342900" lvl="0">
              <a:buFont typeface="+mj-lt"/>
              <a:buAutoNum type="arabicPeriod"/>
            </a:pPr>
            <a:r>
              <a:rPr lang="en-US" dirty="0"/>
              <a:t>Suggest approach = family tree: Cross-Industry &gt; Industry Specific Guides </a:t>
            </a:r>
            <a:br>
              <a:rPr lang="en-US" dirty="0"/>
            </a:br>
            <a:r>
              <a:rPr lang="en-US" dirty="0"/>
              <a:t>(in practice starting with Telco Guide as basis)</a:t>
            </a:r>
          </a:p>
        </p:txBody>
      </p:sp>
      <p:sp>
        <p:nvSpPr>
          <p:cNvPr id="2" name="Rounded Rectangle 1">
            <a:extLst>
              <a:ext uri="{FF2B5EF4-FFF2-40B4-BE49-F238E27FC236}">
                <a16:creationId xmlns:a16="http://schemas.microsoft.com/office/drawing/2014/main" id="{95E18233-B959-7FEE-0FA6-D516E65D807D}"/>
              </a:ext>
            </a:extLst>
          </p:cNvPr>
          <p:cNvSpPr/>
          <p:nvPr/>
        </p:nvSpPr>
        <p:spPr>
          <a:xfrm>
            <a:off x="6643500" y="4276555"/>
            <a:ext cx="2220150" cy="866945"/>
          </a:xfrm>
          <a:prstGeom prst="roundRect">
            <a:avLst/>
          </a:prstGeom>
          <a:solidFill>
            <a:srgbClr val="009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Last Meeting:</a:t>
            </a:r>
          </a:p>
        </p:txBody>
      </p:sp>
      <p:pic>
        <p:nvPicPr>
          <p:cNvPr id="3" name="Picture 2">
            <a:extLst>
              <a:ext uri="{FF2B5EF4-FFF2-40B4-BE49-F238E27FC236}">
                <a16:creationId xmlns:a16="http://schemas.microsoft.com/office/drawing/2014/main" id="{924414C7-4D65-44AF-FA38-6BFF290E65BA}"/>
              </a:ext>
            </a:extLst>
          </p:cNvPr>
          <p:cNvPicPr>
            <a:picLocks noChangeAspect="1"/>
          </p:cNvPicPr>
          <p:nvPr/>
        </p:nvPicPr>
        <p:blipFill>
          <a:blip r:embed="rId5"/>
          <a:srcRect/>
          <a:stretch/>
        </p:blipFill>
        <p:spPr>
          <a:xfrm>
            <a:off x="8274423" y="4276555"/>
            <a:ext cx="875910" cy="875910"/>
          </a:xfrm>
          <a:prstGeom prst="rect">
            <a:avLst/>
          </a:prstGeom>
        </p:spPr>
      </p:pic>
      <p:pic>
        <p:nvPicPr>
          <p:cNvPr id="4" name="Google Shape;255;g32e6cd80d3c_0_0">
            <a:extLst>
              <a:ext uri="{FF2B5EF4-FFF2-40B4-BE49-F238E27FC236}">
                <a16:creationId xmlns:a16="http://schemas.microsoft.com/office/drawing/2014/main" id="{DA148FC2-35D6-3449-47DF-854E2A3DB6E6}"/>
              </a:ext>
            </a:extLst>
          </p:cNvPr>
          <p:cNvPicPr preferRelativeResize="0"/>
          <p:nvPr/>
        </p:nvPicPr>
        <p:blipFill rotWithShape="1">
          <a:blip r:embed="rId6">
            <a:alphaModFix/>
          </a:blip>
          <a:srcRect/>
          <a:stretch/>
        </p:blipFill>
        <p:spPr>
          <a:xfrm>
            <a:off x="7936700" y="0"/>
            <a:ext cx="1207300" cy="1207300"/>
          </a:xfrm>
          <a:prstGeom prst="rect">
            <a:avLst/>
          </a:prstGeom>
          <a:noFill/>
          <a:ln>
            <a:noFill/>
          </a:ln>
        </p:spPr>
      </p:pic>
    </p:spTree>
    <p:extLst>
      <p:ext uri="{BB962C8B-B14F-4D97-AF65-F5344CB8AC3E}">
        <p14:creationId xmlns:p14="http://schemas.microsoft.com/office/powerpoint/2010/main" val="353616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Project Overview</a:t>
            </a:r>
          </a:p>
        </p:txBody>
      </p:sp>
    </p:spTree>
    <p:extLst>
      <p:ext uri="{BB962C8B-B14F-4D97-AF65-F5344CB8AC3E}">
        <p14:creationId xmlns:p14="http://schemas.microsoft.com/office/powerpoint/2010/main" val="138114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1F96-3015-7D25-6E95-5CC423420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B7B2D-7AEB-4303-4250-54E85B7F0985}"/>
              </a:ext>
            </a:extLst>
          </p:cNvPr>
          <p:cNvSpPr>
            <a:spLocks noGrp="1"/>
          </p:cNvSpPr>
          <p:nvPr>
            <p:ph type="title"/>
          </p:nvPr>
        </p:nvSpPr>
        <p:spPr/>
        <p:txBody>
          <a:bodyPr>
            <a:normAutofit fontScale="90000"/>
          </a:bodyPr>
          <a:lstStyle/>
          <a:p>
            <a:r>
              <a:rPr lang="en-JP" dirty="0"/>
              <a:t>Cross-Industry SBOM Quality Guide Concept</a:t>
            </a:r>
          </a:p>
        </p:txBody>
      </p:sp>
      <p:pic>
        <p:nvPicPr>
          <p:cNvPr id="5" name="Picture 4">
            <a:extLst>
              <a:ext uri="{FF2B5EF4-FFF2-40B4-BE49-F238E27FC236}">
                <a16:creationId xmlns:a16="http://schemas.microsoft.com/office/drawing/2014/main" id="{676C3AFB-4DB3-9139-327B-A7790D86DD13}"/>
              </a:ext>
            </a:extLst>
          </p:cNvPr>
          <p:cNvPicPr>
            <a:picLocks noChangeAspect="1"/>
          </p:cNvPicPr>
          <p:nvPr/>
        </p:nvPicPr>
        <p:blipFill>
          <a:blip r:embed="rId2"/>
          <a:srcRect/>
          <a:stretch/>
        </p:blipFill>
        <p:spPr>
          <a:xfrm>
            <a:off x="2984500" y="1321707"/>
            <a:ext cx="3175000" cy="3175000"/>
          </a:xfrm>
          <a:prstGeom prst="rect">
            <a:avLst/>
          </a:prstGeom>
        </p:spPr>
      </p:pic>
    </p:spTree>
    <p:extLst>
      <p:ext uri="{BB962C8B-B14F-4D97-AF65-F5344CB8AC3E}">
        <p14:creationId xmlns:p14="http://schemas.microsoft.com/office/powerpoint/2010/main" val="3522191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C618B-AC99-412A-AC58-8925EE79438F}"/>
              </a:ext>
            </a:extLst>
          </p:cNvPr>
          <p:cNvSpPr>
            <a:spLocks noGrp="1"/>
          </p:cNvSpPr>
          <p:nvPr>
            <p:ph type="ctrTitle"/>
          </p:nvPr>
        </p:nvSpPr>
        <p:spPr/>
        <p:txBody>
          <a:bodyPr/>
          <a:lstStyle/>
          <a:p>
            <a:r>
              <a:rPr lang="en-US" dirty="0"/>
              <a:t>In Conclusion</a:t>
            </a:r>
          </a:p>
        </p:txBody>
      </p:sp>
    </p:spTree>
    <p:extLst>
      <p:ext uri="{BB962C8B-B14F-4D97-AF65-F5344CB8AC3E}">
        <p14:creationId xmlns:p14="http://schemas.microsoft.com/office/powerpoint/2010/main" val="1171712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E84C-6DE1-D70C-EA32-37545AF3749F}"/>
              </a:ext>
            </a:extLst>
          </p:cNvPr>
          <p:cNvSpPr>
            <a:spLocks noGrp="1"/>
          </p:cNvSpPr>
          <p:nvPr>
            <p:ph type="title"/>
          </p:nvPr>
        </p:nvSpPr>
        <p:spPr/>
        <p:txBody>
          <a:bodyPr>
            <a:normAutofit fontScale="90000"/>
          </a:bodyPr>
          <a:lstStyle/>
          <a:p>
            <a:r>
              <a:rPr lang="en-US" dirty="0"/>
              <a:t>What Is Happening Right Now?</a:t>
            </a:r>
          </a:p>
        </p:txBody>
      </p:sp>
      <p:sp>
        <p:nvSpPr>
          <p:cNvPr id="3" name="Text Placeholder 2">
            <a:extLst>
              <a:ext uri="{FF2B5EF4-FFF2-40B4-BE49-F238E27FC236}">
                <a16:creationId xmlns:a16="http://schemas.microsoft.com/office/drawing/2014/main" id="{65C69530-554E-8A8B-181F-4C15A2FEC958}"/>
              </a:ext>
            </a:extLst>
          </p:cNvPr>
          <p:cNvSpPr>
            <a:spLocks noGrp="1"/>
          </p:cNvSpPr>
          <p:nvPr>
            <p:ph type="body" idx="1"/>
          </p:nvPr>
        </p:nvSpPr>
        <p:spPr/>
        <p:txBody>
          <a:bodyPr/>
          <a:lstStyle/>
          <a:p>
            <a:r>
              <a:rPr lang="en-US" dirty="0"/>
              <a:t>An increase in the use of formal standards around open source</a:t>
            </a:r>
          </a:p>
          <a:p>
            <a:endParaRPr lang="en-US" dirty="0"/>
          </a:p>
          <a:p>
            <a:r>
              <a:rPr lang="en-US" dirty="0"/>
              <a:t>An increase in the use of OpenChain standards for licensing and security</a:t>
            </a:r>
          </a:p>
          <a:p>
            <a:endParaRPr lang="en-US" dirty="0"/>
          </a:p>
          <a:p>
            <a:r>
              <a:rPr lang="en-US" dirty="0"/>
              <a:t>Improved trust in the supply chain because of this</a:t>
            </a:r>
          </a:p>
          <a:p>
            <a:endParaRPr lang="en-US" dirty="0"/>
          </a:p>
          <a:p>
            <a:endParaRPr lang="en-US" dirty="0"/>
          </a:p>
          <a:p>
            <a:pPr marL="114300" indent="0">
              <a:buNone/>
            </a:pPr>
            <a:r>
              <a:rPr lang="en-US" b="1" dirty="0"/>
              <a:t>In 2025 the OpenChain Project expects awareness and capability around open source standards to become critical for companies.</a:t>
            </a:r>
          </a:p>
        </p:txBody>
      </p:sp>
    </p:spTree>
    <p:extLst>
      <p:ext uri="{BB962C8B-B14F-4D97-AF65-F5344CB8AC3E}">
        <p14:creationId xmlns:p14="http://schemas.microsoft.com/office/powerpoint/2010/main" val="3778170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Is Coming Next For The Market?</a:t>
            </a:r>
            <a:endParaRPr dirty="0"/>
          </a:p>
        </p:txBody>
      </p:sp>
      <p:sp>
        <p:nvSpPr>
          <p:cNvPr id="158" name="Google Shape;158;p25"/>
          <p:cNvSpPr txBox="1">
            <a:spLocks noGrp="1"/>
          </p:cNvSpPr>
          <p:nvPr>
            <p:ph type="body" idx="1"/>
          </p:nvPr>
        </p:nvSpPr>
        <p:spPr>
          <a:xfrm>
            <a:off x="280350" y="1266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There is a steady trend:</a:t>
            </a:r>
          </a:p>
          <a:p>
            <a:pPr marL="285750" indent="-285750">
              <a:spcAft>
                <a:spcPts val="1200"/>
              </a:spcAft>
            </a:pPr>
            <a:r>
              <a:rPr lang="en-US" dirty="0"/>
              <a:t>Open source is becoming more professional</a:t>
            </a:r>
          </a:p>
          <a:p>
            <a:pPr marL="285750" indent="-285750">
              <a:spcAft>
                <a:spcPts val="1200"/>
              </a:spcAft>
            </a:pPr>
            <a:r>
              <a:rPr lang="en-US" dirty="0"/>
              <a:t>Open source is becoming more accountable</a:t>
            </a:r>
          </a:p>
          <a:p>
            <a:pPr marL="285750" indent="-285750">
              <a:spcAft>
                <a:spcPts val="1200"/>
              </a:spcAft>
            </a:pPr>
            <a:r>
              <a:rPr lang="en-US" dirty="0"/>
              <a:t>Open source is becoming more sustainable</a:t>
            </a:r>
          </a:p>
          <a:p>
            <a:pPr marL="0" indent="0">
              <a:spcAft>
                <a:spcPts val="1200"/>
              </a:spcAft>
              <a:buNone/>
            </a:pPr>
            <a:endParaRPr lang="en-US" b="1" dirty="0"/>
          </a:p>
          <a:p>
            <a:pPr marL="0" indent="0">
              <a:spcAft>
                <a:spcPts val="1200"/>
              </a:spcAft>
              <a:buNone/>
            </a:pPr>
            <a:r>
              <a:rPr lang="en-US" b="1" dirty="0"/>
              <a:t>In 2025 the OpenChain Project expects this trend to bring open source closer to traditional Software Asset Management (SAM).</a:t>
            </a:r>
          </a:p>
        </p:txBody>
      </p:sp>
    </p:spTree>
    <p:extLst>
      <p:ext uri="{BB962C8B-B14F-4D97-AF65-F5344CB8AC3E}">
        <p14:creationId xmlns:p14="http://schemas.microsoft.com/office/powerpoint/2010/main" val="2016446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65FD-4127-1664-FC77-8BED5978BD29}"/>
              </a:ext>
            </a:extLst>
          </p:cNvPr>
          <p:cNvSpPr>
            <a:spLocks noGrp="1"/>
          </p:cNvSpPr>
          <p:nvPr>
            <p:ph type="title"/>
          </p:nvPr>
        </p:nvSpPr>
        <p:spPr/>
        <p:txBody>
          <a:bodyPr>
            <a:normAutofit fontScale="90000"/>
          </a:bodyPr>
          <a:lstStyle/>
          <a:p>
            <a:r>
              <a:rPr lang="en-US" dirty="0"/>
              <a:t>What Will The OpenChain Project Do? </a:t>
            </a:r>
          </a:p>
        </p:txBody>
      </p:sp>
      <p:sp>
        <p:nvSpPr>
          <p:cNvPr id="3" name="Text Placeholder 2">
            <a:extLst>
              <a:ext uri="{FF2B5EF4-FFF2-40B4-BE49-F238E27FC236}">
                <a16:creationId xmlns:a16="http://schemas.microsoft.com/office/drawing/2014/main" id="{B7D934E2-E68E-5957-BB32-9AB0156CF9D3}"/>
              </a:ext>
            </a:extLst>
          </p:cNvPr>
          <p:cNvSpPr>
            <a:spLocks noGrp="1"/>
          </p:cNvSpPr>
          <p:nvPr>
            <p:ph type="body" idx="1"/>
          </p:nvPr>
        </p:nvSpPr>
        <p:spPr/>
        <p:txBody>
          <a:bodyPr/>
          <a:lstStyle/>
          <a:p>
            <a:pPr>
              <a:buFont typeface="+mj-lt"/>
              <a:buAutoNum type="arabicPeriod"/>
            </a:pPr>
            <a:r>
              <a:rPr lang="en-US" dirty="0"/>
              <a:t>We will continue to assist in the professionalization of the supply chain, with specific impact in procurement, M&amp;A and supply chain management</a:t>
            </a:r>
          </a:p>
          <a:p>
            <a:pPr>
              <a:buFont typeface="+mj-lt"/>
              <a:buAutoNum type="arabicPeriod"/>
            </a:pPr>
            <a:endParaRPr lang="en-US" dirty="0"/>
          </a:p>
          <a:p>
            <a:pPr>
              <a:buFont typeface="+mj-lt"/>
              <a:buAutoNum type="arabicPeriod"/>
            </a:pPr>
            <a:r>
              <a:rPr lang="en-US" dirty="0"/>
              <a:t>We will continue to grow our reference library of material to assist companies adopting and using our standards.</a:t>
            </a:r>
          </a:p>
          <a:p>
            <a:pPr>
              <a:buFont typeface="+mj-lt"/>
              <a:buAutoNum type="arabicPeriod"/>
            </a:pPr>
            <a:endParaRPr lang="en-US" dirty="0"/>
          </a:p>
          <a:p>
            <a:pPr>
              <a:buFont typeface="+mj-lt"/>
              <a:buAutoNum type="arabicPeriod"/>
            </a:pPr>
            <a:r>
              <a:rPr lang="en-US" dirty="0"/>
              <a:t>We will also support process management discussions in new domains like AI Compliance</a:t>
            </a:r>
          </a:p>
        </p:txBody>
      </p:sp>
    </p:spTree>
    <p:extLst>
      <p:ext uri="{BB962C8B-B14F-4D97-AF65-F5344CB8AC3E}">
        <p14:creationId xmlns:p14="http://schemas.microsoft.com/office/powerpoint/2010/main" val="3556905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E97E-C9F5-14D7-F3A3-AAFB3C657E4E}"/>
              </a:ext>
            </a:extLst>
          </p:cNvPr>
          <p:cNvSpPr>
            <a:spLocks noGrp="1"/>
          </p:cNvSpPr>
          <p:nvPr>
            <p:ph type="title"/>
          </p:nvPr>
        </p:nvSpPr>
        <p:spPr/>
        <p:txBody>
          <a:bodyPr>
            <a:normAutofit fontScale="90000"/>
          </a:bodyPr>
          <a:lstStyle/>
          <a:p>
            <a:r>
              <a:rPr lang="en-JP" dirty="0"/>
              <a:t>And We Will Remain A Welcoming Community!</a:t>
            </a:r>
          </a:p>
        </p:txBody>
      </p:sp>
      <p:pic>
        <p:nvPicPr>
          <p:cNvPr id="7" name="Picture 6" descr="A group of people sitting at a table&#10;&#10;AI-generated content may be incorrect.">
            <a:extLst>
              <a:ext uri="{FF2B5EF4-FFF2-40B4-BE49-F238E27FC236}">
                <a16:creationId xmlns:a16="http://schemas.microsoft.com/office/drawing/2014/main" id="{4BC7FE57-3F4B-4FB1-DF7F-B54D0124BE34}"/>
              </a:ext>
            </a:extLst>
          </p:cNvPr>
          <p:cNvPicPr>
            <a:picLocks noChangeAspect="1"/>
          </p:cNvPicPr>
          <p:nvPr/>
        </p:nvPicPr>
        <p:blipFill>
          <a:blip r:embed="rId2"/>
          <a:stretch>
            <a:fillRect/>
          </a:stretch>
        </p:blipFill>
        <p:spPr>
          <a:xfrm>
            <a:off x="1371600" y="946101"/>
            <a:ext cx="7772400" cy="4197399"/>
          </a:xfrm>
          <a:prstGeom prst="rect">
            <a:avLst/>
          </a:prstGeom>
        </p:spPr>
      </p:pic>
    </p:spTree>
    <p:extLst>
      <p:ext uri="{BB962C8B-B14F-4D97-AF65-F5344CB8AC3E}">
        <p14:creationId xmlns:p14="http://schemas.microsoft.com/office/powerpoint/2010/main" val="811142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73A3D-E30E-8C99-628F-81B56C8F17F8}"/>
              </a:ext>
            </a:extLst>
          </p:cNvPr>
          <p:cNvSpPr>
            <a:spLocks noGrp="1"/>
          </p:cNvSpPr>
          <p:nvPr>
            <p:ph type="title"/>
          </p:nvPr>
        </p:nvSpPr>
        <p:spPr/>
        <p:txBody>
          <a:bodyPr>
            <a:normAutofit fontScale="90000"/>
          </a:bodyPr>
          <a:lstStyle/>
          <a:p>
            <a:r>
              <a:rPr lang="en-US" dirty="0"/>
              <a:t>Follow and Participate</a:t>
            </a:r>
          </a:p>
        </p:txBody>
      </p:sp>
      <p:sp>
        <p:nvSpPr>
          <p:cNvPr id="5" name="Text Placeholder 4">
            <a:extLst>
              <a:ext uri="{FF2B5EF4-FFF2-40B4-BE49-F238E27FC236}">
                <a16:creationId xmlns:a16="http://schemas.microsoft.com/office/drawing/2014/main" id="{F746A730-F547-1FA2-7F6B-9C42E0AD920A}"/>
              </a:ext>
            </a:extLst>
          </p:cNvPr>
          <p:cNvSpPr>
            <a:spLocks noGrp="1"/>
          </p:cNvSpPr>
          <p:nvPr>
            <p:ph type="body" idx="1"/>
          </p:nvPr>
        </p:nvSpPr>
        <p:spPr/>
        <p:txBody>
          <a:bodyPr>
            <a:noAutofit/>
          </a:bodyPr>
          <a:lstStyle/>
          <a:p>
            <a:r>
              <a:rPr lang="en-US" sz="1600" dirty="0"/>
              <a:t>Our calls are open and publicly listed.</a:t>
            </a:r>
          </a:p>
          <a:p>
            <a:endParaRPr lang="en-US" sz="1600" dirty="0"/>
          </a:p>
          <a:p>
            <a:r>
              <a:rPr lang="en-US" sz="1600" dirty="0"/>
              <a:t>We publish a recording of every meeting not under Chatham House Rule.</a:t>
            </a:r>
          </a:p>
          <a:p>
            <a:endParaRPr lang="en-US" sz="1600" dirty="0"/>
          </a:p>
          <a:p>
            <a:r>
              <a:rPr lang="en-US" sz="1600" dirty="0"/>
              <a:t>We provide access to work groups, special interest groups and local work groups via mailing list.</a:t>
            </a:r>
          </a:p>
          <a:p>
            <a:endParaRPr lang="en-US" sz="1600" dirty="0"/>
          </a:p>
          <a:p>
            <a:r>
              <a:rPr lang="en-US" sz="1600" dirty="0"/>
              <a:t>We also use Slack and WeChat.</a:t>
            </a:r>
          </a:p>
        </p:txBody>
      </p:sp>
      <p:pic>
        <p:nvPicPr>
          <p:cNvPr id="7" name="Picture 6">
            <a:extLst>
              <a:ext uri="{FF2B5EF4-FFF2-40B4-BE49-F238E27FC236}">
                <a16:creationId xmlns:a16="http://schemas.microsoft.com/office/drawing/2014/main" id="{910ECB0F-1C8B-30D9-A274-9B55D4423BB4}"/>
              </a:ext>
            </a:extLst>
          </p:cNvPr>
          <p:cNvPicPr>
            <a:picLocks noChangeAspect="1"/>
          </p:cNvPicPr>
          <p:nvPr/>
        </p:nvPicPr>
        <p:blipFill>
          <a:blip r:embed="rId2"/>
          <a:srcRect/>
          <a:stretch/>
        </p:blipFill>
        <p:spPr>
          <a:xfrm>
            <a:off x="5658600" y="1632275"/>
            <a:ext cx="2534400" cy="2534400"/>
          </a:xfrm>
          <a:prstGeom prst="rect">
            <a:avLst/>
          </a:prstGeom>
        </p:spPr>
      </p:pic>
    </p:spTree>
    <p:extLst>
      <p:ext uri="{BB962C8B-B14F-4D97-AF65-F5344CB8AC3E}">
        <p14:creationId xmlns:p14="http://schemas.microsoft.com/office/powerpoint/2010/main" val="1516607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C8441C8D-9D98-A06E-6160-FBCB926F576B}"/>
              </a:ext>
            </a:extLst>
          </p:cNvPr>
          <p:cNvSpPr txBox="1">
            <a:spLocks/>
          </p:cNvSpPr>
          <p:nvPr/>
        </p:nvSpPr>
        <p:spPr>
          <a:xfrm>
            <a:off x="1572600" y="411333"/>
            <a:ext cx="5998800" cy="9776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Open Sans Medium"/>
              <a:buNone/>
              <a:defRPr sz="1800" b="0" i="0" u="none" strike="noStrike" cap="none">
                <a:solidFill>
                  <a:schemeClr val="dk2"/>
                </a:solidFill>
                <a:latin typeface="Open Sans Medium"/>
                <a:ea typeface="Open Sans Medium"/>
                <a:cs typeface="Open Sans Medium"/>
                <a:sym typeface="Open Sans Medium"/>
              </a:defRPr>
            </a:lvl1pPr>
            <a:lvl2pPr marL="914400" marR="0" lvl="1"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2pPr>
            <a:lvl3pPr marL="1371600" marR="0" lvl="2"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3pPr>
            <a:lvl4pPr marL="1828800" marR="0" lvl="3"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4pPr>
            <a:lvl5pPr marL="2286000" marR="0" lvl="4"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5pPr>
            <a:lvl6pPr marL="2743200" marR="0" lvl="5"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6pPr>
            <a:lvl7pPr marL="3200400" marR="0" lvl="6"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7pPr>
            <a:lvl8pPr marL="3657600" marR="0" lvl="7"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8pPr>
            <a:lvl9pPr marL="4114800" marR="0" lvl="8" indent="-317500" algn="l" rtl="0">
              <a:lnSpc>
                <a:spcPct val="115000"/>
              </a:lnSpc>
              <a:spcBef>
                <a:spcPts val="0"/>
              </a:spcBef>
              <a:spcAft>
                <a:spcPts val="0"/>
              </a:spcAft>
              <a:buClr>
                <a:schemeClr val="dk2"/>
              </a:buClr>
              <a:buSzPts val="1400"/>
              <a:buFont typeface="Open Sans Medium"/>
              <a:buChar char="■"/>
              <a:defRPr sz="1400" b="0" i="0" u="none" strike="noStrike" cap="none">
                <a:solidFill>
                  <a:schemeClr val="dk2"/>
                </a:solidFill>
                <a:latin typeface="Open Sans Medium"/>
                <a:ea typeface="Open Sans Medium"/>
                <a:cs typeface="Open Sans Medium"/>
                <a:sym typeface="Open Sans Medium"/>
              </a:defRPr>
            </a:lvl9pPr>
          </a:lstStyle>
          <a:p>
            <a:pPr algn="ctr"/>
            <a:r>
              <a:rPr lang="en-US" sz="2800" b="1" dirty="0"/>
              <a:t>Let’s Talk More</a:t>
            </a:r>
          </a:p>
        </p:txBody>
      </p:sp>
      <p:sp>
        <p:nvSpPr>
          <p:cNvPr id="3" name="Title 2">
            <a:extLst>
              <a:ext uri="{FF2B5EF4-FFF2-40B4-BE49-F238E27FC236}">
                <a16:creationId xmlns:a16="http://schemas.microsoft.com/office/drawing/2014/main" id="{BBD82E70-7128-2224-46AA-00AB309D02A3}"/>
              </a:ext>
            </a:extLst>
          </p:cNvPr>
          <p:cNvSpPr>
            <a:spLocks noGrp="1"/>
          </p:cNvSpPr>
          <p:nvPr>
            <p:ph type="title" idx="4294967295"/>
          </p:nvPr>
        </p:nvSpPr>
        <p:spPr/>
        <p:txBody>
          <a:bodyPr>
            <a:normAutofit fontScale="90000"/>
          </a:bodyPr>
          <a:lstStyle/>
          <a:p>
            <a:r>
              <a:rPr lang="en-US" dirty="0"/>
              <a:t>     </a:t>
            </a:r>
          </a:p>
        </p:txBody>
      </p:sp>
      <p:sp>
        <p:nvSpPr>
          <p:cNvPr id="6" name="Text Placeholder 5">
            <a:extLst>
              <a:ext uri="{FF2B5EF4-FFF2-40B4-BE49-F238E27FC236}">
                <a16:creationId xmlns:a16="http://schemas.microsoft.com/office/drawing/2014/main" id="{0CC156BA-28DB-B45A-4A59-924EB934E428}"/>
              </a:ext>
            </a:extLst>
          </p:cNvPr>
          <p:cNvSpPr>
            <a:spLocks noGrp="1"/>
          </p:cNvSpPr>
          <p:nvPr>
            <p:ph type="body" idx="1"/>
          </p:nvPr>
        </p:nvSpPr>
        <p:spPr/>
        <p:txBody>
          <a:bodyPr/>
          <a:lstStyle/>
          <a:p>
            <a:endParaRPr lang="en-JP" dirty="0"/>
          </a:p>
        </p:txBody>
      </p:sp>
    </p:spTree>
    <p:extLst>
      <p:ext uri="{BB962C8B-B14F-4D97-AF65-F5344CB8AC3E}">
        <p14:creationId xmlns:p14="http://schemas.microsoft.com/office/powerpoint/2010/main" val="3642839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C596-E29F-BF1B-5486-8171981EF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B5DF12-769A-9F61-B4A2-A6C237871323}"/>
              </a:ext>
            </a:extLst>
          </p:cNvPr>
          <p:cNvSpPr>
            <a:spLocks noGrp="1"/>
          </p:cNvSpPr>
          <p:nvPr>
            <p:ph type="ctrTitle"/>
          </p:nvPr>
        </p:nvSpPr>
        <p:spPr/>
        <p:txBody>
          <a:bodyPr>
            <a:normAutofit fontScale="90000"/>
          </a:bodyPr>
          <a:lstStyle/>
          <a:p>
            <a:r>
              <a:rPr lang="en-US" dirty="0"/>
              <a:t>Appendix: Future Updates to ISO/IEC 5230 and ISO/IEC 18974</a:t>
            </a:r>
          </a:p>
        </p:txBody>
      </p:sp>
    </p:spTree>
    <p:extLst>
      <p:ext uri="{BB962C8B-B14F-4D97-AF65-F5344CB8AC3E}">
        <p14:creationId xmlns:p14="http://schemas.microsoft.com/office/powerpoint/2010/main" val="26278906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406-D20A-B459-280E-B839F89B3254}"/>
              </a:ext>
            </a:extLst>
          </p:cNvPr>
          <p:cNvSpPr>
            <a:spLocks noGrp="1"/>
          </p:cNvSpPr>
          <p:nvPr>
            <p:ph type="title"/>
          </p:nvPr>
        </p:nvSpPr>
        <p:spPr/>
        <p:txBody>
          <a:bodyPr>
            <a:normAutofit fontScale="90000"/>
          </a:bodyPr>
          <a:lstStyle/>
          <a:p>
            <a:r>
              <a:rPr lang="en-JP" dirty="0"/>
              <a:t>Steering Committee Meeting Outcomes</a:t>
            </a:r>
          </a:p>
        </p:txBody>
      </p:sp>
      <p:sp>
        <p:nvSpPr>
          <p:cNvPr id="3" name="Text Placeholder 2">
            <a:extLst>
              <a:ext uri="{FF2B5EF4-FFF2-40B4-BE49-F238E27FC236}">
                <a16:creationId xmlns:a16="http://schemas.microsoft.com/office/drawing/2014/main" id="{3F65BED0-4E54-A3E6-2587-CC5388D19A3A}"/>
              </a:ext>
            </a:extLst>
          </p:cNvPr>
          <p:cNvSpPr>
            <a:spLocks noGrp="1"/>
          </p:cNvSpPr>
          <p:nvPr>
            <p:ph type="body" idx="1"/>
          </p:nvPr>
        </p:nvSpPr>
        <p:spPr/>
        <p:txBody>
          <a:bodyPr/>
          <a:lstStyle/>
          <a:p>
            <a:pPr marL="114300" indent="0" fontAlgn="base">
              <a:buNone/>
            </a:pPr>
            <a:r>
              <a:rPr lang="en-US" dirty="0"/>
              <a:t>The Q2 2025 meeting was held on the 25th of June 2025 to discuss two items:</a:t>
            </a:r>
          </a:p>
          <a:p>
            <a:pPr fontAlgn="base"/>
            <a:endParaRPr lang="en-US" dirty="0"/>
          </a:p>
          <a:p>
            <a:pPr fontAlgn="base">
              <a:buFont typeface="+mj-lt"/>
              <a:buAutoNum type="arabicPeriod"/>
            </a:pPr>
            <a:r>
              <a:rPr lang="en-US" dirty="0"/>
              <a:t>An ISO periodic review to confirm that ISO/IEC 5230 is relevant and used. This was previously confirmed by the Governing Board via email, with a formal motion passed at this meeting. No further action required.</a:t>
            </a:r>
          </a:p>
          <a:p>
            <a:pPr fontAlgn="base">
              <a:buFont typeface="+mj-lt"/>
              <a:buAutoNum type="arabicPeriod"/>
            </a:pPr>
            <a:endParaRPr lang="en-US" dirty="0"/>
          </a:p>
          <a:p>
            <a:pPr fontAlgn="base">
              <a:buFont typeface="+mj-lt"/>
              <a:buAutoNum type="arabicPeriod"/>
            </a:pPr>
            <a:r>
              <a:rPr lang="en-US" dirty="0"/>
              <a:t>Community proposals for future updates to ISO/IEC 5230 and ISO/IEC 18974.</a:t>
            </a:r>
          </a:p>
          <a:p>
            <a:pPr fontAlgn="base">
              <a:buFont typeface="+mj-lt"/>
              <a:buAutoNum type="arabicPeriod"/>
            </a:pPr>
            <a:endParaRPr lang="en-US" dirty="0"/>
          </a:p>
          <a:p>
            <a:pPr marL="114300" indent="0" fontAlgn="base">
              <a:buNone/>
            </a:pPr>
            <a:r>
              <a:rPr lang="en-US" b="1" dirty="0"/>
              <a:t>Our focus will be talking about the second point for this call.</a:t>
            </a:r>
          </a:p>
        </p:txBody>
      </p:sp>
      <p:pic>
        <p:nvPicPr>
          <p:cNvPr id="5" name="Picture 4" descr="A qr code with black squares&#10;&#10;AI-generated content may be incorrect.">
            <a:extLst>
              <a:ext uri="{FF2B5EF4-FFF2-40B4-BE49-F238E27FC236}">
                <a16:creationId xmlns:a16="http://schemas.microsoft.com/office/drawing/2014/main" id="{0DCEA166-DAC5-4CDD-EB9F-5A95D50DC185}"/>
              </a:ext>
            </a:extLst>
          </p:cNvPr>
          <p:cNvPicPr>
            <a:picLocks noChangeAspect="1"/>
          </p:cNvPicPr>
          <p:nvPr/>
        </p:nvPicPr>
        <p:blipFill>
          <a:blip r:embed="rId2"/>
          <a:stretch>
            <a:fillRect/>
          </a:stretch>
        </p:blipFill>
        <p:spPr>
          <a:xfrm>
            <a:off x="7696201" y="3695701"/>
            <a:ext cx="1447800" cy="1447800"/>
          </a:xfrm>
          <a:prstGeom prst="rect">
            <a:avLst/>
          </a:prstGeom>
        </p:spPr>
      </p:pic>
      <p:sp>
        <p:nvSpPr>
          <p:cNvPr id="7" name="TextBox 6">
            <a:extLst>
              <a:ext uri="{FF2B5EF4-FFF2-40B4-BE49-F238E27FC236}">
                <a16:creationId xmlns:a16="http://schemas.microsoft.com/office/drawing/2014/main" id="{E2C2400F-261B-21C3-E860-2D8C782D05A2}"/>
              </a:ext>
            </a:extLst>
          </p:cNvPr>
          <p:cNvSpPr txBox="1"/>
          <p:nvPr/>
        </p:nvSpPr>
        <p:spPr>
          <a:xfrm>
            <a:off x="7237129" y="4659720"/>
            <a:ext cx="543739" cy="523220"/>
          </a:xfrm>
          <a:prstGeom prst="rect">
            <a:avLst/>
          </a:prstGeom>
          <a:noFill/>
        </p:spPr>
        <p:txBody>
          <a:bodyPr wrap="none" rtlCol="0">
            <a:spAutoFit/>
          </a:bodyPr>
          <a:lstStyle/>
          <a:p>
            <a:r>
              <a:rPr lang="en-JP" sz="2800" dirty="0"/>
              <a:t>👉</a:t>
            </a:r>
          </a:p>
        </p:txBody>
      </p:sp>
      <p:sp>
        <p:nvSpPr>
          <p:cNvPr id="8" name="TextBox 7">
            <a:extLst>
              <a:ext uri="{FF2B5EF4-FFF2-40B4-BE49-F238E27FC236}">
                <a16:creationId xmlns:a16="http://schemas.microsoft.com/office/drawing/2014/main" id="{ADC128F3-644C-5E1A-B8F1-97E86A2CF0C1}"/>
              </a:ext>
            </a:extLst>
          </p:cNvPr>
          <p:cNvSpPr txBox="1"/>
          <p:nvPr/>
        </p:nvSpPr>
        <p:spPr>
          <a:xfrm>
            <a:off x="5672667" y="4739807"/>
            <a:ext cx="1677062" cy="307777"/>
          </a:xfrm>
          <a:prstGeom prst="rect">
            <a:avLst/>
          </a:prstGeom>
          <a:noFill/>
        </p:spPr>
        <p:txBody>
          <a:bodyPr wrap="none" rtlCol="0">
            <a:spAutoFit/>
          </a:bodyPr>
          <a:lstStyle/>
          <a:p>
            <a:r>
              <a:rPr lang="en-JP" dirty="0"/>
              <a:t>Watch the meeting</a:t>
            </a:r>
          </a:p>
        </p:txBody>
      </p:sp>
    </p:spTree>
    <p:extLst>
      <p:ext uri="{BB962C8B-B14F-4D97-AF65-F5344CB8AC3E}">
        <p14:creationId xmlns:p14="http://schemas.microsoft.com/office/powerpoint/2010/main" val="105214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Our Mental Model Of The Supply Chain</a:t>
            </a:r>
            <a:endParaRPr dirty="0"/>
          </a:p>
        </p:txBody>
      </p:sp>
      <p:sp>
        <p:nvSpPr>
          <p:cNvPr id="4" name="Rounded Rectangle 3">
            <a:extLst>
              <a:ext uri="{FF2B5EF4-FFF2-40B4-BE49-F238E27FC236}">
                <a16:creationId xmlns:a16="http://schemas.microsoft.com/office/drawing/2014/main" id="{9384F1B9-15FD-4261-CC5C-68A78CF6CB04}"/>
              </a:ext>
            </a:extLst>
          </p:cNvPr>
          <p:cNvSpPr/>
          <p:nvPr/>
        </p:nvSpPr>
        <p:spPr>
          <a:xfrm>
            <a:off x="2991853"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C8480CB-F92E-C855-5D80-CD05FABF0385}"/>
              </a:ext>
            </a:extLst>
          </p:cNvPr>
          <p:cNvSpPr/>
          <p:nvPr/>
        </p:nvSpPr>
        <p:spPr>
          <a:xfrm>
            <a:off x="4271210" y="12664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04DF58-8A77-E3AC-6515-40ECB62E3336}"/>
              </a:ext>
            </a:extLst>
          </p:cNvPr>
          <p:cNvSpPr/>
          <p:nvPr/>
        </p:nvSpPr>
        <p:spPr>
          <a:xfrm>
            <a:off x="5510460" y="1491915"/>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61F0868-B6A8-0719-E66E-36F0241B5A71}"/>
              </a:ext>
            </a:extLst>
          </p:cNvPr>
          <p:cNvSpPr/>
          <p:nvPr/>
        </p:nvSpPr>
        <p:spPr>
          <a:xfrm>
            <a:off x="4271210" y="2571750"/>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01DF9EF-518C-D864-3579-169FAFADB6F3}"/>
              </a:ext>
            </a:extLst>
          </p:cNvPr>
          <p:cNvSpPr/>
          <p:nvPr/>
        </p:nvSpPr>
        <p:spPr>
          <a:xfrm>
            <a:off x="3031959"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20DC09-3102-E806-0441-0BE4DF585CC0}"/>
              </a:ext>
            </a:extLst>
          </p:cNvPr>
          <p:cNvSpPr/>
          <p:nvPr/>
        </p:nvSpPr>
        <p:spPr>
          <a:xfrm>
            <a:off x="5510461" y="3048682"/>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A0A1162-803F-63A7-6A34-BA62C333C2DA}"/>
              </a:ext>
            </a:extLst>
          </p:cNvPr>
          <p:cNvCxnSpPr>
            <a:stCxn id="8" idx="0"/>
          </p:cNvCxnSpPr>
          <p:nvPr/>
        </p:nvCxnSpPr>
        <p:spPr>
          <a:xfrm flipH="1" flipV="1">
            <a:off x="3332748" y="2358189"/>
            <a:ext cx="1" cy="69049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C7984C71-6340-D058-D4AA-FBB924FB8DAC}"/>
              </a:ext>
            </a:extLst>
          </p:cNvPr>
          <p:cNvSpPr/>
          <p:nvPr/>
        </p:nvSpPr>
        <p:spPr>
          <a:xfrm>
            <a:off x="4271210" y="3851866"/>
            <a:ext cx="601579" cy="866274"/>
          </a:xfrm>
          <a:prstGeom prst="roundRect">
            <a:avLst/>
          </a:prstGeom>
          <a:solidFill>
            <a:srgbClr val="E358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DEFF108-BBEA-8AF7-29BA-40CD6FD97394}"/>
              </a:ext>
            </a:extLst>
          </p:cNvPr>
          <p:cNvCxnSpPr>
            <a:stCxn id="12" idx="0"/>
            <a:endCxn id="7" idx="2"/>
          </p:cNvCxnSpPr>
          <p:nvPr/>
        </p:nvCxnSpPr>
        <p:spPr>
          <a:xfrm flipV="1">
            <a:off x="4572000" y="3438024"/>
            <a:ext cx="0" cy="41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0DD120-CFDE-FE11-8A92-043F5A2DA611}"/>
              </a:ext>
            </a:extLst>
          </p:cNvPr>
          <p:cNvCxnSpPr>
            <a:stCxn id="12" idx="1"/>
            <a:endCxn id="8" idx="3"/>
          </p:cNvCxnSpPr>
          <p:nvPr/>
        </p:nvCxnSpPr>
        <p:spPr>
          <a:xfrm flipH="1" flipV="1">
            <a:off x="3633538"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CF4A6-A7B9-8019-B5FE-ECDDBB978845}"/>
              </a:ext>
            </a:extLst>
          </p:cNvPr>
          <p:cNvCxnSpPr>
            <a:stCxn id="12" idx="3"/>
            <a:endCxn id="9" idx="1"/>
          </p:cNvCxnSpPr>
          <p:nvPr/>
        </p:nvCxnSpPr>
        <p:spPr>
          <a:xfrm flipV="1">
            <a:off x="4872789" y="3481819"/>
            <a:ext cx="637672" cy="80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71B48F-7B87-2718-F543-F30338F42F38}"/>
              </a:ext>
            </a:extLst>
          </p:cNvPr>
          <p:cNvCxnSpPr>
            <a:stCxn id="7" idx="0"/>
            <a:endCxn id="5" idx="2"/>
          </p:cNvCxnSpPr>
          <p:nvPr/>
        </p:nvCxnSpPr>
        <p:spPr>
          <a:xfrm flipV="1">
            <a:off x="4572000" y="2132724"/>
            <a:ext cx="0" cy="439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751E7B-7F88-4454-1B77-7B1E163E84A1}"/>
              </a:ext>
            </a:extLst>
          </p:cNvPr>
          <p:cNvCxnSpPr>
            <a:stCxn id="9" idx="0"/>
            <a:endCxn id="6" idx="2"/>
          </p:cNvCxnSpPr>
          <p:nvPr/>
        </p:nvCxnSpPr>
        <p:spPr>
          <a:xfrm flipH="1" flipV="1">
            <a:off x="5811250" y="2358189"/>
            <a:ext cx="1" cy="69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5DC00B4-1EBC-F3C8-48AF-1A4DC5BE2174}"/>
              </a:ext>
            </a:extLst>
          </p:cNvPr>
          <p:cNvCxnSpPr>
            <a:stCxn id="4" idx="3"/>
            <a:endCxn id="5" idx="1"/>
          </p:cNvCxnSpPr>
          <p:nvPr/>
        </p:nvCxnSpPr>
        <p:spPr>
          <a:xfrm flipV="1">
            <a:off x="3593432" y="1699587"/>
            <a:ext cx="677778"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04F714-C9CF-94FD-1108-BB76CF5FFA35}"/>
              </a:ext>
            </a:extLst>
          </p:cNvPr>
          <p:cNvCxnSpPr>
            <a:stCxn id="6" idx="1"/>
            <a:endCxn id="5" idx="3"/>
          </p:cNvCxnSpPr>
          <p:nvPr/>
        </p:nvCxnSpPr>
        <p:spPr>
          <a:xfrm flipH="1" flipV="1">
            <a:off x="4872789" y="1699587"/>
            <a:ext cx="637671" cy="22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18">
          <a:extLst>
            <a:ext uri="{FF2B5EF4-FFF2-40B4-BE49-F238E27FC236}">
              <a16:creationId xmlns:a16="http://schemas.microsoft.com/office/drawing/2014/main" id="{2F1CA506-DE18-EB77-DCB4-264E1AFDDD1D}"/>
            </a:ext>
          </a:extLst>
        </p:cNvPr>
        <p:cNvGrpSpPr/>
        <p:nvPr/>
      </p:nvGrpSpPr>
      <p:grpSpPr>
        <a:xfrm>
          <a:off x="0" y="0"/>
          <a:ext cx="0" cy="0"/>
          <a:chOff x="0" y="0"/>
          <a:chExt cx="0" cy="0"/>
        </a:xfrm>
      </p:grpSpPr>
      <p:sp>
        <p:nvSpPr>
          <p:cNvPr id="519" name="Google Shape;519;g2d89bd57624_0_14">
            <a:extLst>
              <a:ext uri="{FF2B5EF4-FFF2-40B4-BE49-F238E27FC236}">
                <a16:creationId xmlns:a16="http://schemas.microsoft.com/office/drawing/2014/main" id="{61911D2B-4C83-0543-EB92-25EC80DBB4BB}"/>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Updates To Our Existing Standards</a:t>
            </a:r>
            <a:endParaRPr dirty="0"/>
          </a:p>
        </p:txBody>
      </p:sp>
      <p:sp>
        <p:nvSpPr>
          <p:cNvPr id="520" name="Google Shape;520;g2d89bd57624_0_14">
            <a:extLst>
              <a:ext uri="{FF2B5EF4-FFF2-40B4-BE49-F238E27FC236}">
                <a16:creationId xmlns:a16="http://schemas.microsoft.com/office/drawing/2014/main" id="{E454BCCB-A48B-3660-237C-8926DAB7D130}"/>
              </a:ext>
            </a:extLst>
          </p:cNvPr>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buFont typeface="+mj-lt"/>
              <a:buAutoNum type="arabicPeriod"/>
            </a:pPr>
            <a:r>
              <a:rPr lang="en-US" dirty="0"/>
              <a:t>Suggestions for updates were collected over a 2-year period</a:t>
            </a:r>
          </a:p>
          <a:p>
            <a:pPr marL="342900">
              <a:buFont typeface="+mj-lt"/>
              <a:buAutoNum type="arabicPeriod"/>
            </a:pPr>
            <a:r>
              <a:rPr lang="en-US" dirty="0"/>
              <a:t>There was a 6-month public comment period</a:t>
            </a:r>
          </a:p>
          <a:p>
            <a:pPr marL="342900">
              <a:buFont typeface="+mj-lt"/>
              <a:buAutoNum type="arabicPeriod"/>
            </a:pPr>
            <a:r>
              <a:rPr lang="en-US" dirty="0"/>
              <a:t>There was a 3-month freeze period</a:t>
            </a:r>
          </a:p>
          <a:p>
            <a:pPr marL="285750" indent="-285750"/>
            <a:endParaRPr lang="en-US" dirty="0"/>
          </a:p>
          <a:p>
            <a:pPr marL="285750" indent="-285750"/>
            <a:r>
              <a:rPr lang="en-US" dirty="0"/>
              <a:t>The Steering Committee approved the suggestions on 2025-06-25. The updates will be released sometime in 2026, with the exact date to be determined.</a:t>
            </a:r>
          </a:p>
          <a:p>
            <a:pPr marL="285750" indent="-285750"/>
            <a:endParaRPr lang="en-US" dirty="0"/>
          </a:p>
          <a:p>
            <a:pPr marL="285750" indent="-285750"/>
            <a:r>
              <a:rPr lang="en-US" dirty="0"/>
              <a:t>The following 11 slides show the REDLINE changes. The primary change for both standards is adjusting the confirmation of conformance from 18 months to 12 months</a:t>
            </a:r>
            <a:endParaRPr dirty="0"/>
          </a:p>
        </p:txBody>
      </p:sp>
    </p:spTree>
    <p:extLst>
      <p:ext uri="{BB962C8B-B14F-4D97-AF65-F5344CB8AC3E}">
        <p14:creationId xmlns:p14="http://schemas.microsoft.com/office/powerpoint/2010/main" val="2224311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0645F-6CF5-5004-A8D1-8D329E796C03}"/>
              </a:ext>
            </a:extLst>
          </p:cNvPr>
          <p:cNvSpPr>
            <a:spLocks noGrp="1"/>
          </p:cNvSpPr>
          <p:nvPr>
            <p:ph type="body" idx="1"/>
          </p:nvPr>
        </p:nvSpPr>
        <p:spPr/>
        <p:txBody>
          <a:bodyPr/>
          <a:lstStyle/>
          <a:p>
            <a:r>
              <a:rPr lang="en-JP" dirty="0"/>
              <a:t>Next Six Slides: REDLINE Details for ISO/IEC 5230</a:t>
            </a:r>
          </a:p>
        </p:txBody>
      </p:sp>
    </p:spTree>
    <p:extLst>
      <p:ext uri="{BB962C8B-B14F-4D97-AF65-F5344CB8AC3E}">
        <p14:creationId xmlns:p14="http://schemas.microsoft.com/office/powerpoint/2010/main" val="119207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1EA7401-8AEC-2385-809F-54783B5BF21B}"/>
            </a:ext>
          </a:extLst>
        </p:cNvPr>
        <p:cNvGrpSpPr/>
        <p:nvPr/>
      </p:nvGrpSpPr>
      <p:grpSpPr>
        <a:xfrm>
          <a:off x="0" y="0"/>
          <a:ext cx="0" cy="0"/>
          <a:chOff x="0" y="0"/>
          <a:chExt cx="0" cy="0"/>
        </a:xfrm>
      </p:grpSpPr>
      <p:sp>
        <p:nvSpPr>
          <p:cNvPr id="586" name="Google Shape;586;p58">
            <a:extLst>
              <a:ext uri="{FF2B5EF4-FFF2-40B4-BE49-F238E27FC236}">
                <a16:creationId xmlns:a16="http://schemas.microsoft.com/office/drawing/2014/main" id="{7B44AD03-0BAE-B9A6-4590-D89B3082085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2667"/>
              <a:buNone/>
            </a:pPr>
            <a:r>
              <a:rPr lang="en-US" dirty="0">
                <a:solidFill>
                  <a:schemeClr val="tx1"/>
                </a:solidFill>
              </a:rPr>
              <a:t>Context: The Links To Relevant Documents</a:t>
            </a:r>
            <a:endParaRPr dirty="0">
              <a:solidFill>
                <a:schemeClr val="tx1"/>
              </a:solidFill>
            </a:endParaRPr>
          </a:p>
        </p:txBody>
      </p:sp>
      <p:sp>
        <p:nvSpPr>
          <p:cNvPr id="587" name="Google Shape;587;p58">
            <a:extLst>
              <a:ext uri="{FF2B5EF4-FFF2-40B4-BE49-F238E27FC236}">
                <a16:creationId xmlns:a16="http://schemas.microsoft.com/office/drawing/2014/main" id="{7E4FFC5D-7408-19D1-165A-237BE9A80F23}"/>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US" dirty="0"/>
              <a:t>Current ISO standard:</a:t>
            </a:r>
            <a:endParaRPr dirty="0"/>
          </a:p>
          <a:p>
            <a:pPr marL="914400" lvl="1" indent="-304165" algn="l" rtl="0">
              <a:spcBef>
                <a:spcPts val="0"/>
              </a:spcBef>
              <a:spcAft>
                <a:spcPts val="0"/>
              </a:spcAft>
              <a:buSzPct val="100000"/>
              <a:buChar char="○"/>
            </a:pPr>
            <a:r>
              <a:rPr lang="en-US" u="sng" dirty="0">
                <a:solidFill>
                  <a:schemeClr val="hlink"/>
                </a:solidFill>
                <a:hlinkClick r:id="rId3"/>
              </a:rPr>
              <a:t>https://github.com/OpenChain-Project/License-Compliance-Specification/blob/master/ISO-5230-2020/en/ISO-5230-2020.md</a:t>
            </a:r>
            <a:r>
              <a:rPr lang="en-US" dirty="0"/>
              <a:t> </a:t>
            </a:r>
            <a:endParaRPr dirty="0"/>
          </a:p>
          <a:p>
            <a:pPr marL="457200" lvl="0" indent="-325755" algn="l" rtl="0">
              <a:spcBef>
                <a:spcPts val="0"/>
              </a:spcBef>
              <a:spcAft>
                <a:spcPts val="0"/>
              </a:spcAft>
              <a:buSzPct val="100000"/>
              <a:buChar char="●"/>
            </a:pPr>
            <a:r>
              <a:rPr lang="en-US" dirty="0"/>
              <a:t>Current Next Generation Draft (pre-public comments period):</a:t>
            </a:r>
            <a:endParaRPr dirty="0"/>
          </a:p>
          <a:p>
            <a:pPr marL="914400" lvl="1" indent="-325755" algn="l" rtl="0">
              <a:spcBef>
                <a:spcPts val="0"/>
              </a:spcBef>
              <a:spcAft>
                <a:spcPts val="0"/>
              </a:spcAft>
              <a:buSzPct val="128571"/>
              <a:buChar char="○"/>
            </a:pPr>
            <a:r>
              <a:rPr lang="en-US" u="sng" dirty="0">
                <a:solidFill>
                  <a:schemeClr val="hlink"/>
                </a:solidFill>
                <a:hlinkClick r:id="rId4"/>
              </a:rPr>
              <a:t>https://github.com/OpenChain-Project/License-Compliance-Specification/blob/master/3.0/en/openchain-license-compliance-3.0.md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https://github.com/OpenChain-Project/License-Compliance-Specification/issues?q=is%3Aissue+is%3Aclosed</a:t>
            </a:r>
            <a:r>
              <a:rPr lang="en-US" dirty="0"/>
              <a:t> </a:t>
            </a:r>
            <a:endParaRPr dirty="0"/>
          </a:p>
        </p:txBody>
      </p:sp>
      <p:pic>
        <p:nvPicPr>
          <p:cNvPr id="3" name="Picture 2" descr="A person in a suit and tie&#10;&#10;AI-generated content may be incorrect.">
            <a:extLst>
              <a:ext uri="{FF2B5EF4-FFF2-40B4-BE49-F238E27FC236}">
                <a16:creationId xmlns:a16="http://schemas.microsoft.com/office/drawing/2014/main" id="{46CE23CD-E5A4-2A7D-9861-5D844E8AB475}"/>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19181754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6A45B41F-7A02-84F9-7E94-B6853A427FB4}"/>
            </a:ext>
          </a:extLst>
        </p:cNvPr>
        <p:cNvGrpSpPr/>
        <p:nvPr/>
      </p:nvGrpSpPr>
      <p:grpSpPr>
        <a:xfrm>
          <a:off x="0" y="0"/>
          <a:ext cx="0" cy="0"/>
          <a:chOff x="0" y="0"/>
          <a:chExt cx="0" cy="0"/>
        </a:xfrm>
      </p:grpSpPr>
      <p:sp>
        <p:nvSpPr>
          <p:cNvPr id="592" name="Google Shape;592;g2e7fc370c5f_0_55">
            <a:extLst>
              <a:ext uri="{FF2B5EF4-FFF2-40B4-BE49-F238E27FC236}">
                <a16:creationId xmlns:a16="http://schemas.microsoft.com/office/drawing/2014/main" id="{43B766C3-B9C7-27FD-0A3B-0F41140A302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5230:2020</a:t>
            </a:r>
            <a:endParaRPr>
              <a:solidFill>
                <a:schemeClr val="tx1"/>
              </a:solidFill>
            </a:endParaRPr>
          </a:p>
        </p:txBody>
      </p:sp>
      <p:sp>
        <p:nvSpPr>
          <p:cNvPr id="593" name="Google Shape;593;g2e7fc370c5f_0_55">
            <a:extLst>
              <a:ext uri="{FF2B5EF4-FFF2-40B4-BE49-F238E27FC236}">
                <a16:creationId xmlns:a16="http://schemas.microsoft.com/office/drawing/2014/main" id="{31D839CB-2D62-A0B7-CC84-54F57F79F7C2}"/>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594" name="Google Shape;594;g2e7fc370c5f_0_55">
            <a:extLst>
              <a:ext uri="{FF2B5EF4-FFF2-40B4-BE49-F238E27FC236}">
                <a16:creationId xmlns:a16="http://schemas.microsoft.com/office/drawing/2014/main" id="{3A37DF55-4299-4061-BAF4-FC57A551723A}"/>
              </a:ext>
            </a:extLst>
          </p:cNvPr>
          <p:cNvPicPr preferRelativeResize="0"/>
          <p:nvPr/>
        </p:nvPicPr>
        <p:blipFill>
          <a:blip r:embed="rId3">
            <a:alphaModFix/>
          </a:blip>
          <a:stretch>
            <a:fillRect/>
          </a:stretch>
        </p:blipFill>
        <p:spPr>
          <a:xfrm>
            <a:off x="348424" y="1017800"/>
            <a:ext cx="3022426" cy="2829075"/>
          </a:xfrm>
          <a:prstGeom prst="rect">
            <a:avLst/>
          </a:prstGeom>
          <a:noFill/>
          <a:ln>
            <a:noFill/>
          </a:ln>
        </p:spPr>
      </p:pic>
      <p:pic>
        <p:nvPicPr>
          <p:cNvPr id="595" name="Google Shape;595;g2e7fc370c5f_0_55">
            <a:extLst>
              <a:ext uri="{FF2B5EF4-FFF2-40B4-BE49-F238E27FC236}">
                <a16:creationId xmlns:a16="http://schemas.microsoft.com/office/drawing/2014/main" id="{74CE0837-AFE7-2F5A-B601-91406D162C95}"/>
              </a:ext>
            </a:extLst>
          </p:cNvPr>
          <p:cNvPicPr preferRelativeResize="0"/>
          <p:nvPr/>
        </p:nvPicPr>
        <p:blipFill>
          <a:blip r:embed="rId4">
            <a:alphaModFix/>
          </a:blip>
          <a:stretch>
            <a:fillRect/>
          </a:stretch>
        </p:blipFill>
        <p:spPr>
          <a:xfrm>
            <a:off x="4389451" y="1684175"/>
            <a:ext cx="3284225" cy="301678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F16D0ABE-E174-775D-22B5-05B812987440}"/>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905105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9">
          <a:extLst>
            <a:ext uri="{FF2B5EF4-FFF2-40B4-BE49-F238E27FC236}">
              <a16:creationId xmlns:a16="http://schemas.microsoft.com/office/drawing/2014/main" id="{D1DF4C2D-7227-ADAF-6775-76E02187AC7D}"/>
            </a:ext>
          </a:extLst>
        </p:cNvPr>
        <p:cNvGrpSpPr/>
        <p:nvPr/>
      </p:nvGrpSpPr>
      <p:grpSpPr>
        <a:xfrm>
          <a:off x="0" y="0"/>
          <a:ext cx="0" cy="0"/>
          <a:chOff x="0" y="0"/>
          <a:chExt cx="0" cy="0"/>
        </a:xfrm>
      </p:grpSpPr>
      <p:sp>
        <p:nvSpPr>
          <p:cNvPr id="600" name="Google Shape;600;g2e7fc370c5f_0_64">
            <a:extLst>
              <a:ext uri="{FF2B5EF4-FFF2-40B4-BE49-F238E27FC236}">
                <a16:creationId xmlns:a16="http://schemas.microsoft.com/office/drawing/2014/main" id="{1B93B24A-B73A-DD30-F419-A4F35DBFE3E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5230:2020</a:t>
            </a:r>
            <a:endParaRPr>
              <a:solidFill>
                <a:schemeClr val="tx1"/>
              </a:solidFill>
            </a:endParaRPr>
          </a:p>
        </p:txBody>
      </p:sp>
      <p:sp>
        <p:nvSpPr>
          <p:cNvPr id="601" name="Google Shape;601;g2e7fc370c5f_0_64">
            <a:extLst>
              <a:ext uri="{FF2B5EF4-FFF2-40B4-BE49-F238E27FC236}">
                <a16:creationId xmlns:a16="http://schemas.microsoft.com/office/drawing/2014/main" id="{BC823C87-8782-A573-2FCE-B4A968C72088}"/>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02" name="Google Shape;602;g2e7fc370c5f_0_64">
            <a:extLst>
              <a:ext uri="{FF2B5EF4-FFF2-40B4-BE49-F238E27FC236}">
                <a16:creationId xmlns:a16="http://schemas.microsoft.com/office/drawing/2014/main" id="{E194D874-E05A-9ABE-57F6-D37077BAC503}"/>
              </a:ext>
            </a:extLst>
          </p:cNvPr>
          <p:cNvPicPr preferRelativeResize="0"/>
          <p:nvPr/>
        </p:nvPicPr>
        <p:blipFill>
          <a:blip r:embed="rId3">
            <a:alphaModFix/>
          </a:blip>
          <a:stretch>
            <a:fillRect/>
          </a:stretch>
        </p:blipFill>
        <p:spPr>
          <a:xfrm>
            <a:off x="311701" y="1744672"/>
            <a:ext cx="5922924" cy="644950"/>
          </a:xfrm>
          <a:prstGeom prst="rect">
            <a:avLst/>
          </a:prstGeom>
          <a:noFill/>
          <a:ln>
            <a:noFill/>
          </a:ln>
        </p:spPr>
      </p:pic>
      <p:pic>
        <p:nvPicPr>
          <p:cNvPr id="6" name="Picture 5" descr="A black background with white text&#10;&#10;AI-generated content may be incorrect.">
            <a:extLst>
              <a:ext uri="{FF2B5EF4-FFF2-40B4-BE49-F238E27FC236}">
                <a16:creationId xmlns:a16="http://schemas.microsoft.com/office/drawing/2014/main" id="{6D042063-6A25-CAFC-C7B7-E3C3757FA4F8}"/>
              </a:ext>
            </a:extLst>
          </p:cNvPr>
          <p:cNvPicPr>
            <a:picLocks noChangeAspect="1"/>
          </p:cNvPicPr>
          <p:nvPr/>
        </p:nvPicPr>
        <p:blipFill>
          <a:blip r:embed="rId4"/>
          <a:stretch>
            <a:fillRect/>
          </a:stretch>
        </p:blipFill>
        <p:spPr>
          <a:xfrm>
            <a:off x="3463651" y="3482264"/>
            <a:ext cx="5541948" cy="700356"/>
          </a:xfrm>
          <a:prstGeom prst="rect">
            <a:avLst/>
          </a:prstGeom>
        </p:spPr>
      </p:pic>
      <p:pic>
        <p:nvPicPr>
          <p:cNvPr id="2" name="Picture 1" descr="A person in a suit and tie&#10;&#10;AI-generated content may be incorrect.">
            <a:extLst>
              <a:ext uri="{FF2B5EF4-FFF2-40B4-BE49-F238E27FC236}">
                <a16:creationId xmlns:a16="http://schemas.microsoft.com/office/drawing/2014/main" id="{A3E7136F-5E1B-8E66-E1BC-CD9BF31DA4E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295610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1">
          <a:extLst>
            <a:ext uri="{FF2B5EF4-FFF2-40B4-BE49-F238E27FC236}">
              <a16:creationId xmlns:a16="http://schemas.microsoft.com/office/drawing/2014/main" id="{709AF15C-93EE-C2BF-5CE6-513BA1C4E5AA}"/>
            </a:ext>
          </a:extLst>
        </p:cNvPr>
        <p:cNvGrpSpPr/>
        <p:nvPr/>
      </p:nvGrpSpPr>
      <p:grpSpPr>
        <a:xfrm>
          <a:off x="0" y="0"/>
          <a:ext cx="0" cy="0"/>
          <a:chOff x="0" y="0"/>
          <a:chExt cx="0" cy="0"/>
        </a:xfrm>
      </p:grpSpPr>
      <p:sp>
        <p:nvSpPr>
          <p:cNvPr id="612" name="Google Shape;612;g2e7fc370c5f_0_73">
            <a:extLst>
              <a:ext uri="{FF2B5EF4-FFF2-40B4-BE49-F238E27FC236}">
                <a16:creationId xmlns:a16="http://schemas.microsoft.com/office/drawing/2014/main" id="{941E7C44-B971-9B34-ABD2-6C5FF3D974B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5230:2020</a:t>
            </a:r>
            <a:endParaRPr sz="2400">
              <a:solidFill>
                <a:schemeClr val="tx1"/>
              </a:solidFill>
            </a:endParaRPr>
          </a:p>
        </p:txBody>
      </p:sp>
      <p:sp>
        <p:nvSpPr>
          <p:cNvPr id="613" name="Google Shape;613;g2e7fc370c5f_0_73">
            <a:extLst>
              <a:ext uri="{FF2B5EF4-FFF2-40B4-BE49-F238E27FC236}">
                <a16:creationId xmlns:a16="http://schemas.microsoft.com/office/drawing/2014/main" id="{7D304562-5B39-B2C5-35C3-8207D33897A6}"/>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14" name="Google Shape;614;g2e7fc370c5f_0_73">
            <a:extLst>
              <a:ext uri="{FF2B5EF4-FFF2-40B4-BE49-F238E27FC236}">
                <a16:creationId xmlns:a16="http://schemas.microsoft.com/office/drawing/2014/main" id="{8C1F9152-00AA-3F05-01D3-33343E5F1AA0}"/>
              </a:ext>
            </a:extLst>
          </p:cNvPr>
          <p:cNvPicPr preferRelativeResize="0"/>
          <p:nvPr/>
        </p:nvPicPr>
        <p:blipFill>
          <a:blip r:embed="rId3">
            <a:alphaModFix/>
          </a:blip>
          <a:stretch>
            <a:fillRect/>
          </a:stretch>
        </p:blipFill>
        <p:spPr>
          <a:xfrm>
            <a:off x="199426" y="1712599"/>
            <a:ext cx="6056724" cy="739350"/>
          </a:xfrm>
          <a:prstGeom prst="rect">
            <a:avLst/>
          </a:prstGeom>
          <a:noFill/>
          <a:ln>
            <a:noFill/>
          </a:ln>
        </p:spPr>
      </p:pic>
      <p:pic>
        <p:nvPicPr>
          <p:cNvPr id="615" name="Google Shape;615;g2e7fc370c5f_0_73">
            <a:extLst>
              <a:ext uri="{FF2B5EF4-FFF2-40B4-BE49-F238E27FC236}">
                <a16:creationId xmlns:a16="http://schemas.microsoft.com/office/drawing/2014/main" id="{18722B49-A643-8F3D-9DFD-2DAE2EBE09F8}"/>
              </a:ext>
            </a:extLst>
          </p:cNvPr>
          <p:cNvPicPr preferRelativeResize="0"/>
          <p:nvPr/>
        </p:nvPicPr>
        <p:blipFill>
          <a:blip r:embed="rId4">
            <a:alphaModFix/>
          </a:blip>
          <a:stretch>
            <a:fillRect/>
          </a:stretch>
        </p:blipFill>
        <p:spPr>
          <a:xfrm>
            <a:off x="2892175" y="3316625"/>
            <a:ext cx="6178601" cy="1004625"/>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AEB87682-6A9A-E9F5-F6AD-A0416C07A89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84309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3102AE38-60EE-8C89-CFCC-03E2BFF09035}"/>
            </a:ext>
          </a:extLst>
        </p:cNvPr>
        <p:cNvGrpSpPr/>
        <p:nvPr/>
      </p:nvGrpSpPr>
      <p:grpSpPr>
        <a:xfrm>
          <a:off x="0" y="0"/>
          <a:ext cx="0" cy="0"/>
          <a:chOff x="0" y="0"/>
          <a:chExt cx="0" cy="0"/>
        </a:xfrm>
      </p:grpSpPr>
      <p:sp>
        <p:nvSpPr>
          <p:cNvPr id="620" name="Google Shape;620;g2e7fc370c5f_0_82">
            <a:extLst>
              <a:ext uri="{FF2B5EF4-FFF2-40B4-BE49-F238E27FC236}">
                <a16:creationId xmlns:a16="http://schemas.microsoft.com/office/drawing/2014/main" id="{C2436FED-46B0-52C7-1035-944169A08143}"/>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ISO/IEC 5230:2020</a:t>
            </a:r>
            <a:endParaRPr sz="2400">
              <a:solidFill>
                <a:schemeClr val="tx1"/>
              </a:solidFill>
            </a:endParaRPr>
          </a:p>
        </p:txBody>
      </p:sp>
      <p:pic>
        <p:nvPicPr>
          <p:cNvPr id="621" name="Google Shape;621;g2e7fc370c5f_0_82">
            <a:extLst>
              <a:ext uri="{FF2B5EF4-FFF2-40B4-BE49-F238E27FC236}">
                <a16:creationId xmlns:a16="http://schemas.microsoft.com/office/drawing/2014/main" id="{E7735D63-5AAF-4B9E-C57C-95C373C5109E}"/>
              </a:ext>
            </a:extLst>
          </p:cNvPr>
          <p:cNvPicPr preferRelativeResize="0"/>
          <p:nvPr/>
        </p:nvPicPr>
        <p:blipFill>
          <a:blip r:embed="rId3">
            <a:alphaModFix/>
          </a:blip>
          <a:stretch>
            <a:fillRect/>
          </a:stretch>
        </p:blipFill>
        <p:spPr>
          <a:xfrm>
            <a:off x="358954" y="960975"/>
            <a:ext cx="4711547" cy="1927869"/>
          </a:xfrm>
          <a:prstGeom prst="rect">
            <a:avLst/>
          </a:prstGeom>
          <a:noFill/>
          <a:ln>
            <a:noFill/>
          </a:ln>
        </p:spPr>
      </p:pic>
      <p:pic>
        <p:nvPicPr>
          <p:cNvPr id="622" name="Google Shape;622;g2e7fc370c5f_0_82">
            <a:extLst>
              <a:ext uri="{FF2B5EF4-FFF2-40B4-BE49-F238E27FC236}">
                <a16:creationId xmlns:a16="http://schemas.microsoft.com/office/drawing/2014/main" id="{5C25DA3B-F3D6-8AAA-D7B6-3B5C45FECBD8}"/>
              </a:ext>
            </a:extLst>
          </p:cNvPr>
          <p:cNvPicPr preferRelativeResize="0"/>
          <p:nvPr/>
        </p:nvPicPr>
        <p:blipFill>
          <a:blip r:embed="rId4">
            <a:alphaModFix/>
          </a:blip>
          <a:stretch>
            <a:fillRect/>
          </a:stretch>
        </p:blipFill>
        <p:spPr>
          <a:xfrm>
            <a:off x="4225804" y="3087744"/>
            <a:ext cx="4496968" cy="1949857"/>
          </a:xfrm>
          <a:prstGeom prst="rect">
            <a:avLst/>
          </a:prstGeom>
          <a:noFill/>
          <a:ln>
            <a:noFill/>
          </a:ln>
        </p:spPr>
      </p:pic>
      <p:sp>
        <p:nvSpPr>
          <p:cNvPr id="623" name="Google Shape;623;g2e7fc370c5f_0_82">
            <a:extLst>
              <a:ext uri="{FF2B5EF4-FFF2-40B4-BE49-F238E27FC236}">
                <a16:creationId xmlns:a16="http://schemas.microsoft.com/office/drawing/2014/main" id="{74335AC0-E1B1-5978-410E-1A8E4EFB400E}"/>
              </a:ext>
            </a:extLst>
          </p:cNvPr>
          <p:cNvSpPr/>
          <p:nvPr/>
        </p:nvSpPr>
        <p:spPr>
          <a:xfrm rot="-3152168">
            <a:off x="3864686" y="286244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41088CA2-0383-BD01-2011-E88828710724}"/>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478140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3F77901D-08C5-3AFF-6931-863C53BDEB68}"/>
            </a:ext>
          </a:extLst>
        </p:cNvPr>
        <p:cNvGrpSpPr/>
        <p:nvPr/>
      </p:nvGrpSpPr>
      <p:grpSpPr>
        <a:xfrm>
          <a:off x="0" y="0"/>
          <a:ext cx="0" cy="0"/>
          <a:chOff x="0" y="0"/>
          <a:chExt cx="0" cy="0"/>
        </a:xfrm>
      </p:grpSpPr>
      <p:sp>
        <p:nvSpPr>
          <p:cNvPr id="628" name="Google Shape;628;g2e7fc370c5f_0_91">
            <a:extLst>
              <a:ext uri="{FF2B5EF4-FFF2-40B4-BE49-F238E27FC236}">
                <a16:creationId xmlns:a16="http://schemas.microsoft.com/office/drawing/2014/main" id="{3B9BB048-C571-E0C3-A47F-B26D522A206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#5 for ISO/IEC 5230:2020</a:t>
            </a:r>
            <a:endParaRPr sz="2400">
              <a:solidFill>
                <a:schemeClr val="tx1"/>
              </a:solidFill>
            </a:endParaRPr>
          </a:p>
        </p:txBody>
      </p:sp>
      <p:sp>
        <p:nvSpPr>
          <p:cNvPr id="629" name="Google Shape;629;g2e7fc370c5f_0_91">
            <a:extLst>
              <a:ext uri="{FF2B5EF4-FFF2-40B4-BE49-F238E27FC236}">
                <a16:creationId xmlns:a16="http://schemas.microsoft.com/office/drawing/2014/main" id="{7A41BEEB-6C43-D55C-A917-3197117976C7}"/>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30" name="Google Shape;630;g2e7fc370c5f_0_91">
            <a:extLst>
              <a:ext uri="{FF2B5EF4-FFF2-40B4-BE49-F238E27FC236}">
                <a16:creationId xmlns:a16="http://schemas.microsoft.com/office/drawing/2014/main" id="{2BB2E719-D191-2313-BFF2-597B370AC492}"/>
              </a:ext>
            </a:extLst>
          </p:cNvPr>
          <p:cNvPicPr preferRelativeResize="0"/>
          <p:nvPr/>
        </p:nvPicPr>
        <p:blipFill>
          <a:blip r:embed="rId3">
            <a:alphaModFix/>
          </a:blip>
          <a:stretch>
            <a:fillRect/>
          </a:stretch>
        </p:blipFill>
        <p:spPr>
          <a:xfrm>
            <a:off x="276400" y="1591824"/>
            <a:ext cx="6201876" cy="754025"/>
          </a:xfrm>
          <a:prstGeom prst="rect">
            <a:avLst/>
          </a:prstGeom>
          <a:noFill/>
          <a:ln>
            <a:noFill/>
          </a:ln>
        </p:spPr>
      </p:pic>
      <p:pic>
        <p:nvPicPr>
          <p:cNvPr id="631" name="Google Shape;631;g2e7fc370c5f_0_91">
            <a:extLst>
              <a:ext uri="{FF2B5EF4-FFF2-40B4-BE49-F238E27FC236}">
                <a16:creationId xmlns:a16="http://schemas.microsoft.com/office/drawing/2014/main" id="{C7C6F563-E2A9-2A2B-A9CB-6CD4AB61ABFA}"/>
              </a:ext>
            </a:extLst>
          </p:cNvPr>
          <p:cNvPicPr preferRelativeResize="0"/>
          <p:nvPr/>
        </p:nvPicPr>
        <p:blipFill>
          <a:blip r:embed="rId4">
            <a:alphaModFix/>
          </a:blip>
          <a:stretch>
            <a:fillRect/>
          </a:stretch>
        </p:blipFill>
        <p:spPr>
          <a:xfrm>
            <a:off x="2707000" y="3526059"/>
            <a:ext cx="6201876" cy="608666"/>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9849D91C-6B66-13A5-03D6-DD40E139AAD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154599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85FD9-DB3D-72D2-106D-BF822D54EAB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386BAF-C26F-9875-670A-8EB027FA7EB1}"/>
              </a:ext>
            </a:extLst>
          </p:cNvPr>
          <p:cNvSpPr>
            <a:spLocks noGrp="1"/>
          </p:cNvSpPr>
          <p:nvPr>
            <p:ph type="body" idx="1"/>
          </p:nvPr>
        </p:nvSpPr>
        <p:spPr/>
        <p:txBody>
          <a:bodyPr/>
          <a:lstStyle/>
          <a:p>
            <a:r>
              <a:rPr lang="en-JP" dirty="0"/>
              <a:t>Next Five Slides: REDLINE Details for ISO/IEC 18974</a:t>
            </a:r>
          </a:p>
        </p:txBody>
      </p:sp>
      <p:pic>
        <p:nvPicPr>
          <p:cNvPr id="3" name="Picture 2" descr="A person in a suit and tie&#10;&#10;AI-generated content may be incorrect.">
            <a:extLst>
              <a:ext uri="{FF2B5EF4-FFF2-40B4-BE49-F238E27FC236}">
                <a16:creationId xmlns:a16="http://schemas.microsoft.com/office/drawing/2014/main" id="{04C442C6-60FA-BFC5-0A3A-75A6FC54989F}"/>
              </a:ext>
            </a:extLst>
          </p:cNvPr>
          <p:cNvPicPr>
            <a:picLocks noChangeAspect="1"/>
          </p:cNvPicPr>
          <p:nvPr/>
        </p:nvPicPr>
        <p:blipFill>
          <a:blip r:embed="rId2"/>
          <a:stretch>
            <a:fillRect/>
          </a:stretch>
        </p:blipFill>
        <p:spPr>
          <a:xfrm>
            <a:off x="7931820" y="0"/>
            <a:ext cx="1212180" cy="1212180"/>
          </a:xfrm>
          <a:prstGeom prst="rect">
            <a:avLst/>
          </a:prstGeom>
        </p:spPr>
      </p:pic>
    </p:spTree>
    <p:extLst>
      <p:ext uri="{BB962C8B-B14F-4D97-AF65-F5344CB8AC3E}">
        <p14:creationId xmlns:p14="http://schemas.microsoft.com/office/powerpoint/2010/main" val="23461520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5">
          <a:extLst>
            <a:ext uri="{FF2B5EF4-FFF2-40B4-BE49-F238E27FC236}">
              <a16:creationId xmlns:a16="http://schemas.microsoft.com/office/drawing/2014/main" id="{4A6A0A08-55E6-FCC5-F4FD-4C37E4CEE3B8}"/>
            </a:ext>
          </a:extLst>
        </p:cNvPr>
        <p:cNvGrpSpPr/>
        <p:nvPr/>
      </p:nvGrpSpPr>
      <p:grpSpPr>
        <a:xfrm>
          <a:off x="0" y="0"/>
          <a:ext cx="0" cy="0"/>
          <a:chOff x="0" y="0"/>
          <a:chExt cx="0" cy="0"/>
        </a:xfrm>
      </p:grpSpPr>
      <p:sp>
        <p:nvSpPr>
          <p:cNvPr id="636" name="Google Shape;636;p59">
            <a:extLst>
              <a:ext uri="{FF2B5EF4-FFF2-40B4-BE49-F238E27FC236}">
                <a16:creationId xmlns:a16="http://schemas.microsoft.com/office/drawing/2014/main" id="{89414A43-DBAF-728D-B30F-7D62F537CD30}"/>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lvl="0">
              <a:buSzPts val="2667"/>
            </a:pPr>
            <a:r>
              <a:rPr lang="en-US" sz="2400" dirty="0">
                <a:solidFill>
                  <a:schemeClr val="tx1"/>
                </a:solidFill>
              </a:rPr>
              <a:t>Context: The Links To Relevant Documents</a:t>
            </a:r>
            <a:endParaRPr dirty="0">
              <a:solidFill>
                <a:schemeClr val="tx1"/>
              </a:solidFill>
            </a:endParaRPr>
          </a:p>
        </p:txBody>
      </p:sp>
      <p:sp>
        <p:nvSpPr>
          <p:cNvPr id="637" name="Google Shape;637;p59">
            <a:extLst>
              <a:ext uri="{FF2B5EF4-FFF2-40B4-BE49-F238E27FC236}">
                <a16:creationId xmlns:a16="http://schemas.microsoft.com/office/drawing/2014/main" id="{C567731F-EC0A-BB2D-5FA5-1DADC8DB398A}"/>
              </a:ext>
            </a:extLst>
          </p:cNvPr>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325755" algn="l" rtl="0">
              <a:lnSpc>
                <a:spcPct val="115000"/>
              </a:lnSpc>
              <a:spcBef>
                <a:spcPts val="0"/>
              </a:spcBef>
              <a:spcAft>
                <a:spcPts val="0"/>
              </a:spcAft>
              <a:buSzPct val="100000"/>
              <a:buChar char="●"/>
            </a:pPr>
            <a:r>
              <a:rPr lang="en-US" dirty="0"/>
              <a:t>Current ISO standard:</a:t>
            </a:r>
            <a:endParaRPr dirty="0"/>
          </a:p>
          <a:p>
            <a:pPr marL="914400" lvl="1" indent="-304165" algn="l" rtl="0">
              <a:lnSpc>
                <a:spcPct val="115000"/>
              </a:lnSpc>
              <a:spcBef>
                <a:spcPts val="0"/>
              </a:spcBef>
              <a:spcAft>
                <a:spcPts val="0"/>
              </a:spcAft>
              <a:buSzPct val="100000"/>
              <a:buChar char="○"/>
            </a:pPr>
            <a:r>
              <a:rPr lang="en-US" u="sng" dirty="0">
                <a:solidFill>
                  <a:schemeClr val="hlink"/>
                </a:solidFill>
                <a:hlinkClick r:id="rId3"/>
              </a:rPr>
              <a:t>https://github.com/OpenChain-Project/Security-Assurance-Specification/blob/main/Security-Assurance-Specification/ISO-18974/en/ISO-18974.md</a:t>
            </a:r>
            <a:r>
              <a:rPr lang="en-US" dirty="0"/>
              <a:t> </a:t>
            </a:r>
            <a:endParaRPr dirty="0"/>
          </a:p>
          <a:p>
            <a:pPr marL="457200" lvl="0" indent="-325755" algn="l" rtl="0">
              <a:lnSpc>
                <a:spcPct val="115000"/>
              </a:lnSpc>
              <a:spcBef>
                <a:spcPts val="0"/>
              </a:spcBef>
              <a:spcAft>
                <a:spcPts val="0"/>
              </a:spcAft>
              <a:buSzPct val="100000"/>
              <a:buChar char="●"/>
            </a:pPr>
            <a:r>
              <a:rPr lang="en-US" dirty="0"/>
              <a:t>Current Next Generation Draft (pre-public comments period):</a:t>
            </a:r>
            <a:endParaRPr dirty="0"/>
          </a:p>
          <a:p>
            <a:pPr marL="914400" lvl="1" indent="-325755" algn="l" rtl="0">
              <a:lnSpc>
                <a:spcPct val="115000"/>
              </a:lnSpc>
              <a:spcBef>
                <a:spcPts val="0"/>
              </a:spcBef>
              <a:spcAft>
                <a:spcPts val="0"/>
              </a:spcAft>
              <a:buSzPct val="128571"/>
              <a:buChar char="○"/>
            </a:pPr>
            <a:r>
              <a:rPr lang="en-US" u="sng" dirty="0">
                <a:solidFill>
                  <a:schemeClr val="hlink"/>
                </a:solidFill>
                <a:hlinkClick r:id="rId4"/>
              </a:rPr>
              <a:t>https://github.com/OpenChain-Project/Security-Assurance-Specification/blob/main/Security-Assurance-Specification/2.0/en/openchain-security-specification-2.0.md</a:t>
            </a:r>
            <a:r>
              <a:rPr lang="en-US" dirty="0"/>
              <a:t> </a:t>
            </a:r>
            <a:endParaRPr dirty="0"/>
          </a:p>
          <a:p>
            <a:pPr marL="457200" lvl="0" indent="-325755" algn="l" rtl="0">
              <a:spcBef>
                <a:spcPts val="0"/>
              </a:spcBef>
              <a:spcAft>
                <a:spcPts val="0"/>
              </a:spcAft>
              <a:buSzPct val="100000"/>
              <a:buChar char="●"/>
            </a:pPr>
            <a:r>
              <a:rPr lang="en-US" dirty="0"/>
              <a:t>All open issues have been closed by the Specification Work Group</a:t>
            </a:r>
            <a:endParaRPr dirty="0"/>
          </a:p>
          <a:p>
            <a:pPr marL="914400" lvl="1" indent="-304165" algn="l" rtl="0">
              <a:spcBef>
                <a:spcPts val="0"/>
              </a:spcBef>
              <a:spcAft>
                <a:spcPts val="0"/>
              </a:spcAft>
              <a:buSzPct val="100000"/>
              <a:buChar char="○"/>
            </a:pPr>
            <a:r>
              <a:rPr lang="en-US" u="sng" dirty="0">
                <a:solidFill>
                  <a:schemeClr val="hlink"/>
                </a:solidFill>
                <a:hlinkClick r:id="rId5"/>
              </a:rPr>
              <a:t>https://github.com/OpenChain-Project/Security-Assurance-Specification/issues?q=is%3Aissue+is%3Aclosed</a:t>
            </a:r>
            <a:endParaRPr lang="en-US" dirty="0"/>
          </a:p>
        </p:txBody>
      </p:sp>
      <p:pic>
        <p:nvPicPr>
          <p:cNvPr id="3" name="Picture 2" descr="A person in a suit and tie&#10;&#10;AI-generated content may be incorrect.">
            <a:extLst>
              <a:ext uri="{FF2B5EF4-FFF2-40B4-BE49-F238E27FC236}">
                <a16:creationId xmlns:a16="http://schemas.microsoft.com/office/drawing/2014/main" id="{5A9D2C5B-2EB1-ADA5-7555-587074A05F51}"/>
              </a:ext>
            </a:extLst>
          </p:cNvPr>
          <p:cNvPicPr>
            <a:picLocks noChangeAspect="1"/>
          </p:cNvPicPr>
          <p:nvPr/>
        </p:nvPicPr>
        <p:blipFill>
          <a:blip r:embed="rId6"/>
          <a:stretch>
            <a:fillRect/>
          </a:stretch>
        </p:blipFill>
        <p:spPr>
          <a:xfrm>
            <a:off x="7931820" y="0"/>
            <a:ext cx="1212180" cy="1212180"/>
          </a:xfrm>
          <a:prstGeom prst="rect">
            <a:avLst/>
          </a:prstGeom>
        </p:spPr>
      </p:pic>
    </p:spTree>
    <p:extLst>
      <p:ext uri="{BB962C8B-B14F-4D97-AF65-F5344CB8AC3E}">
        <p14:creationId xmlns:p14="http://schemas.microsoft.com/office/powerpoint/2010/main" val="51898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dirty="0"/>
              <a:t>The Actual Supply Chain</a:t>
            </a:r>
            <a:endParaRPr dirty="0"/>
          </a:p>
        </p:txBody>
      </p:sp>
      <p:pic>
        <p:nvPicPr>
          <p:cNvPr id="3" name="Picture 2">
            <a:extLst>
              <a:ext uri="{FF2B5EF4-FFF2-40B4-BE49-F238E27FC236}">
                <a16:creationId xmlns:a16="http://schemas.microsoft.com/office/drawing/2014/main" id="{A29BAA54-AD36-4CEA-CD88-DD8C04F5F4D3}"/>
              </a:ext>
            </a:extLst>
          </p:cNvPr>
          <p:cNvPicPr>
            <a:picLocks noChangeAspect="1"/>
          </p:cNvPicPr>
          <p:nvPr/>
        </p:nvPicPr>
        <p:blipFill>
          <a:blip r:embed="rId3"/>
          <a:stretch>
            <a:fillRect/>
          </a:stretch>
        </p:blipFill>
        <p:spPr>
          <a:xfrm>
            <a:off x="2340865" y="1017801"/>
            <a:ext cx="5594477" cy="4067651"/>
          </a:xfrm>
          <a:prstGeom prst="rect">
            <a:avLst/>
          </a:prstGeom>
        </p:spPr>
      </p:pic>
    </p:spTree>
    <p:extLst>
      <p:ext uri="{BB962C8B-B14F-4D97-AF65-F5344CB8AC3E}">
        <p14:creationId xmlns:p14="http://schemas.microsoft.com/office/powerpoint/2010/main" val="1027338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BA4A318C-1123-87B3-358F-E161950C4E38}"/>
            </a:ext>
          </a:extLst>
        </p:cNvPr>
        <p:cNvGrpSpPr/>
        <p:nvPr/>
      </p:nvGrpSpPr>
      <p:grpSpPr>
        <a:xfrm>
          <a:off x="0" y="0"/>
          <a:ext cx="0" cy="0"/>
          <a:chOff x="0" y="0"/>
          <a:chExt cx="0" cy="0"/>
        </a:xfrm>
      </p:grpSpPr>
      <p:sp>
        <p:nvSpPr>
          <p:cNvPr id="642" name="Google Shape;642;g2e7fc370c5f_0_6">
            <a:extLst>
              <a:ext uri="{FF2B5EF4-FFF2-40B4-BE49-F238E27FC236}">
                <a16:creationId xmlns:a16="http://schemas.microsoft.com/office/drawing/2014/main" id="{C355CE8C-C510-4C88-E986-E43CBA4A0E4C}"/>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#1 for ISO/IEC 18974:2023</a:t>
            </a:r>
            <a:endParaRPr>
              <a:solidFill>
                <a:schemeClr val="tx1"/>
              </a:solidFill>
            </a:endParaRPr>
          </a:p>
        </p:txBody>
      </p:sp>
      <p:pic>
        <p:nvPicPr>
          <p:cNvPr id="643" name="Google Shape;643;g2e7fc370c5f_0_6">
            <a:extLst>
              <a:ext uri="{FF2B5EF4-FFF2-40B4-BE49-F238E27FC236}">
                <a16:creationId xmlns:a16="http://schemas.microsoft.com/office/drawing/2014/main" id="{36775F56-D22E-560A-A1F7-865EF18E9545}"/>
              </a:ext>
            </a:extLst>
          </p:cNvPr>
          <p:cNvPicPr preferRelativeResize="0"/>
          <p:nvPr/>
        </p:nvPicPr>
        <p:blipFill>
          <a:blip r:embed="rId3">
            <a:alphaModFix/>
          </a:blip>
          <a:stretch>
            <a:fillRect/>
          </a:stretch>
        </p:blipFill>
        <p:spPr>
          <a:xfrm>
            <a:off x="4004226" y="2982322"/>
            <a:ext cx="4796723" cy="1623126"/>
          </a:xfrm>
          <a:prstGeom prst="rect">
            <a:avLst/>
          </a:prstGeom>
          <a:noFill/>
          <a:ln>
            <a:noFill/>
          </a:ln>
        </p:spPr>
      </p:pic>
      <p:pic>
        <p:nvPicPr>
          <p:cNvPr id="644" name="Google Shape;644;g2e7fc370c5f_0_6">
            <a:extLst>
              <a:ext uri="{FF2B5EF4-FFF2-40B4-BE49-F238E27FC236}">
                <a16:creationId xmlns:a16="http://schemas.microsoft.com/office/drawing/2014/main" id="{FEC71454-2FF1-7F03-0FF0-489ED9C8992A}"/>
              </a:ext>
            </a:extLst>
          </p:cNvPr>
          <p:cNvPicPr preferRelativeResize="0"/>
          <p:nvPr/>
        </p:nvPicPr>
        <p:blipFill>
          <a:blip r:embed="rId4">
            <a:alphaModFix/>
          </a:blip>
          <a:stretch>
            <a:fillRect/>
          </a:stretch>
        </p:blipFill>
        <p:spPr>
          <a:xfrm>
            <a:off x="311700" y="1266450"/>
            <a:ext cx="4407526" cy="1657150"/>
          </a:xfrm>
          <a:prstGeom prst="rect">
            <a:avLst/>
          </a:prstGeom>
          <a:noFill/>
          <a:ln>
            <a:noFill/>
          </a:ln>
        </p:spPr>
      </p:pic>
      <p:sp>
        <p:nvSpPr>
          <p:cNvPr id="645" name="Google Shape;645;g2e7fc370c5f_0_6">
            <a:extLst>
              <a:ext uri="{FF2B5EF4-FFF2-40B4-BE49-F238E27FC236}">
                <a16:creationId xmlns:a16="http://schemas.microsoft.com/office/drawing/2014/main" id="{BCC974C1-4412-4303-1D74-BB0419EC0CD1}"/>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D3B89B8A-0969-4CA5-2887-809E3004A4A9}"/>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8782451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9">
          <a:extLst>
            <a:ext uri="{FF2B5EF4-FFF2-40B4-BE49-F238E27FC236}">
              <a16:creationId xmlns:a16="http://schemas.microsoft.com/office/drawing/2014/main" id="{9D49C623-43E3-0CDF-26AC-BB7851C20BD7}"/>
            </a:ext>
          </a:extLst>
        </p:cNvPr>
        <p:cNvGrpSpPr/>
        <p:nvPr/>
      </p:nvGrpSpPr>
      <p:grpSpPr>
        <a:xfrm>
          <a:off x="0" y="0"/>
          <a:ext cx="0" cy="0"/>
          <a:chOff x="0" y="0"/>
          <a:chExt cx="0" cy="0"/>
        </a:xfrm>
      </p:grpSpPr>
      <p:sp>
        <p:nvSpPr>
          <p:cNvPr id="650" name="Google Shape;650;g2e7fc370c5f_0_22">
            <a:extLst>
              <a:ext uri="{FF2B5EF4-FFF2-40B4-BE49-F238E27FC236}">
                <a16:creationId xmlns:a16="http://schemas.microsoft.com/office/drawing/2014/main" id="{993B0AD2-310A-F0B4-EB5C-6A3B1207910E}"/>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#2 for ISO/IEC 18974:2023</a:t>
            </a:r>
            <a:endParaRPr>
              <a:solidFill>
                <a:schemeClr val="tx1"/>
              </a:solidFill>
            </a:endParaRPr>
          </a:p>
        </p:txBody>
      </p:sp>
      <p:sp>
        <p:nvSpPr>
          <p:cNvPr id="651" name="Google Shape;651;g2e7fc370c5f_0_22">
            <a:extLst>
              <a:ext uri="{FF2B5EF4-FFF2-40B4-BE49-F238E27FC236}">
                <a16:creationId xmlns:a16="http://schemas.microsoft.com/office/drawing/2014/main" id="{421CC0E8-5DA3-B6C4-4C33-421F57FDF52F}"/>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52" name="Google Shape;652;g2e7fc370c5f_0_22">
            <a:extLst>
              <a:ext uri="{FF2B5EF4-FFF2-40B4-BE49-F238E27FC236}">
                <a16:creationId xmlns:a16="http://schemas.microsoft.com/office/drawing/2014/main" id="{9F7BC42E-DB9A-E17D-0E99-E321ABC0E9D4}"/>
              </a:ext>
            </a:extLst>
          </p:cNvPr>
          <p:cNvPicPr preferRelativeResize="0"/>
          <p:nvPr/>
        </p:nvPicPr>
        <p:blipFill>
          <a:blip r:embed="rId3">
            <a:alphaModFix/>
          </a:blip>
          <a:stretch>
            <a:fillRect/>
          </a:stretch>
        </p:blipFill>
        <p:spPr>
          <a:xfrm>
            <a:off x="280350" y="1846351"/>
            <a:ext cx="5432151" cy="660450"/>
          </a:xfrm>
          <a:prstGeom prst="rect">
            <a:avLst/>
          </a:prstGeom>
          <a:noFill/>
          <a:ln>
            <a:noFill/>
          </a:ln>
        </p:spPr>
      </p:pic>
      <p:pic>
        <p:nvPicPr>
          <p:cNvPr id="653" name="Google Shape;653;g2e7fc370c5f_0_22">
            <a:extLst>
              <a:ext uri="{FF2B5EF4-FFF2-40B4-BE49-F238E27FC236}">
                <a16:creationId xmlns:a16="http://schemas.microsoft.com/office/drawing/2014/main" id="{3AE1B15A-3909-4B76-B78D-814AA8B370BC}"/>
              </a:ext>
            </a:extLst>
          </p:cNvPr>
          <p:cNvPicPr preferRelativeResize="0"/>
          <p:nvPr/>
        </p:nvPicPr>
        <p:blipFill>
          <a:blip r:embed="rId4">
            <a:alphaModFix/>
          </a:blip>
          <a:stretch>
            <a:fillRect/>
          </a:stretch>
        </p:blipFill>
        <p:spPr>
          <a:xfrm>
            <a:off x="3458525" y="3447550"/>
            <a:ext cx="5342418"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70D55751-13C5-38A6-8426-ED796134377A}"/>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1565105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EF4EEED3-3EFB-8438-BB02-4DCB730DE684}"/>
            </a:ext>
          </a:extLst>
        </p:cNvPr>
        <p:cNvGrpSpPr/>
        <p:nvPr/>
      </p:nvGrpSpPr>
      <p:grpSpPr>
        <a:xfrm>
          <a:off x="0" y="0"/>
          <a:ext cx="0" cy="0"/>
          <a:chOff x="0" y="0"/>
          <a:chExt cx="0" cy="0"/>
        </a:xfrm>
      </p:grpSpPr>
      <p:sp>
        <p:nvSpPr>
          <p:cNvPr id="658" name="Google Shape;658;g2e7fc370c5f_0_30">
            <a:extLst>
              <a:ext uri="{FF2B5EF4-FFF2-40B4-BE49-F238E27FC236}">
                <a16:creationId xmlns:a16="http://schemas.microsoft.com/office/drawing/2014/main" id="{087A77CA-66EB-E442-1E12-A77754BBC725}"/>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#3 for ISO/IEC 18974:2023</a:t>
            </a:r>
            <a:endParaRPr>
              <a:solidFill>
                <a:schemeClr val="tx1"/>
              </a:solidFill>
            </a:endParaRPr>
          </a:p>
        </p:txBody>
      </p:sp>
      <p:pic>
        <p:nvPicPr>
          <p:cNvPr id="659" name="Google Shape;659;g2e7fc370c5f_0_30">
            <a:extLst>
              <a:ext uri="{FF2B5EF4-FFF2-40B4-BE49-F238E27FC236}">
                <a16:creationId xmlns:a16="http://schemas.microsoft.com/office/drawing/2014/main" id="{8234CDBF-B059-FFAF-3AA1-9A8E2829D88E}"/>
              </a:ext>
            </a:extLst>
          </p:cNvPr>
          <p:cNvPicPr preferRelativeResize="0"/>
          <p:nvPr/>
        </p:nvPicPr>
        <p:blipFill>
          <a:blip r:embed="rId3">
            <a:alphaModFix/>
          </a:blip>
          <a:stretch>
            <a:fillRect/>
          </a:stretch>
        </p:blipFill>
        <p:spPr>
          <a:xfrm>
            <a:off x="280350" y="1266450"/>
            <a:ext cx="4415626" cy="1763651"/>
          </a:xfrm>
          <a:prstGeom prst="rect">
            <a:avLst/>
          </a:prstGeom>
          <a:noFill/>
          <a:ln>
            <a:noFill/>
          </a:ln>
        </p:spPr>
      </p:pic>
      <p:pic>
        <p:nvPicPr>
          <p:cNvPr id="660" name="Google Shape;660;g2e7fc370c5f_0_30">
            <a:extLst>
              <a:ext uri="{FF2B5EF4-FFF2-40B4-BE49-F238E27FC236}">
                <a16:creationId xmlns:a16="http://schemas.microsoft.com/office/drawing/2014/main" id="{B983E77E-7858-3C2D-4929-7D2BED5CD72E}"/>
              </a:ext>
            </a:extLst>
          </p:cNvPr>
          <p:cNvPicPr preferRelativeResize="0"/>
          <p:nvPr/>
        </p:nvPicPr>
        <p:blipFill>
          <a:blip r:embed="rId4">
            <a:alphaModFix/>
          </a:blip>
          <a:stretch>
            <a:fillRect/>
          </a:stretch>
        </p:blipFill>
        <p:spPr>
          <a:xfrm>
            <a:off x="4385325" y="3124225"/>
            <a:ext cx="4415626" cy="1481227"/>
          </a:xfrm>
          <a:prstGeom prst="rect">
            <a:avLst/>
          </a:prstGeom>
          <a:noFill/>
          <a:ln>
            <a:noFill/>
          </a:ln>
        </p:spPr>
      </p:pic>
      <p:sp>
        <p:nvSpPr>
          <p:cNvPr id="661" name="Google Shape;661;g2e7fc370c5f_0_30">
            <a:extLst>
              <a:ext uri="{FF2B5EF4-FFF2-40B4-BE49-F238E27FC236}">
                <a16:creationId xmlns:a16="http://schemas.microsoft.com/office/drawing/2014/main" id="{CDBCEB8A-0E0F-050D-41C3-39FB4350A3EE}"/>
              </a:ext>
            </a:extLst>
          </p:cNvPr>
          <p:cNvSpPr/>
          <p:nvPr/>
        </p:nvSpPr>
        <p:spPr>
          <a:xfrm rot="-3152168">
            <a:off x="4037111" y="2932171"/>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4" name="Picture 3" descr="A person in a suit and tie&#10;&#10;AI-generated content may be incorrect.">
            <a:extLst>
              <a:ext uri="{FF2B5EF4-FFF2-40B4-BE49-F238E27FC236}">
                <a16:creationId xmlns:a16="http://schemas.microsoft.com/office/drawing/2014/main" id="{7C500C0B-CBB9-BC27-62D4-87982C7456CF}"/>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2397161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5">
          <a:extLst>
            <a:ext uri="{FF2B5EF4-FFF2-40B4-BE49-F238E27FC236}">
              <a16:creationId xmlns:a16="http://schemas.microsoft.com/office/drawing/2014/main" id="{677B5237-046E-5D12-2E1A-2315A0809EB0}"/>
            </a:ext>
          </a:extLst>
        </p:cNvPr>
        <p:cNvGrpSpPr/>
        <p:nvPr/>
      </p:nvGrpSpPr>
      <p:grpSpPr>
        <a:xfrm>
          <a:off x="0" y="0"/>
          <a:ext cx="0" cy="0"/>
          <a:chOff x="0" y="0"/>
          <a:chExt cx="0" cy="0"/>
        </a:xfrm>
      </p:grpSpPr>
      <p:sp>
        <p:nvSpPr>
          <p:cNvPr id="666" name="Google Shape;666;g2e7fc370c5f_0_46">
            <a:extLst>
              <a:ext uri="{FF2B5EF4-FFF2-40B4-BE49-F238E27FC236}">
                <a16:creationId xmlns:a16="http://schemas.microsoft.com/office/drawing/2014/main" id="{6D5465E3-A240-A2A3-964A-171889253E4A}"/>
              </a:ext>
            </a:extLst>
          </p:cNvPr>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667"/>
              <a:buNone/>
            </a:pPr>
            <a:r>
              <a:rPr lang="en-US" sz="2400">
                <a:solidFill>
                  <a:schemeClr val="tx1"/>
                </a:solidFill>
              </a:rPr>
              <a:t>Suggestion #4 for ISO/IEC 18974:2023</a:t>
            </a:r>
            <a:endParaRPr>
              <a:solidFill>
                <a:schemeClr val="tx1"/>
              </a:solidFill>
            </a:endParaRPr>
          </a:p>
        </p:txBody>
      </p:sp>
      <p:sp>
        <p:nvSpPr>
          <p:cNvPr id="667" name="Google Shape;667;g2e7fc370c5f_0_46">
            <a:extLst>
              <a:ext uri="{FF2B5EF4-FFF2-40B4-BE49-F238E27FC236}">
                <a16:creationId xmlns:a16="http://schemas.microsoft.com/office/drawing/2014/main" id="{6F69475C-9AB0-3375-F888-EEC48CEA0BD4}"/>
              </a:ext>
            </a:extLst>
          </p:cNvPr>
          <p:cNvSpPr/>
          <p:nvPr/>
        </p:nvSpPr>
        <p:spPr>
          <a:xfrm rot="-3152168">
            <a:off x="3639961" y="2808196"/>
            <a:ext cx="480386" cy="255494"/>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Medium"/>
              <a:ea typeface="Open Sans Medium"/>
              <a:cs typeface="Open Sans Medium"/>
              <a:sym typeface="Open Sans Medium"/>
            </a:endParaRPr>
          </a:p>
        </p:txBody>
      </p:sp>
      <p:pic>
        <p:nvPicPr>
          <p:cNvPr id="668" name="Google Shape;668;g2e7fc370c5f_0_46">
            <a:extLst>
              <a:ext uri="{FF2B5EF4-FFF2-40B4-BE49-F238E27FC236}">
                <a16:creationId xmlns:a16="http://schemas.microsoft.com/office/drawing/2014/main" id="{0D9639B3-0EED-1E16-0167-D739362437EB}"/>
              </a:ext>
            </a:extLst>
          </p:cNvPr>
          <p:cNvPicPr preferRelativeResize="0"/>
          <p:nvPr/>
        </p:nvPicPr>
        <p:blipFill>
          <a:blip r:embed="rId3">
            <a:alphaModFix/>
          </a:blip>
          <a:stretch>
            <a:fillRect/>
          </a:stretch>
        </p:blipFill>
        <p:spPr>
          <a:xfrm>
            <a:off x="260900" y="1721700"/>
            <a:ext cx="6443648" cy="742525"/>
          </a:xfrm>
          <a:prstGeom prst="rect">
            <a:avLst/>
          </a:prstGeom>
          <a:noFill/>
          <a:ln>
            <a:noFill/>
          </a:ln>
        </p:spPr>
      </p:pic>
      <p:pic>
        <p:nvPicPr>
          <p:cNvPr id="669" name="Google Shape;669;g2e7fc370c5f_0_46">
            <a:extLst>
              <a:ext uri="{FF2B5EF4-FFF2-40B4-BE49-F238E27FC236}">
                <a16:creationId xmlns:a16="http://schemas.microsoft.com/office/drawing/2014/main" id="{DCF6CEF0-6288-0A9B-5075-7BB7592AC04C}"/>
              </a:ext>
            </a:extLst>
          </p:cNvPr>
          <p:cNvPicPr preferRelativeResize="0"/>
          <p:nvPr/>
        </p:nvPicPr>
        <p:blipFill>
          <a:blip r:embed="rId4">
            <a:alphaModFix/>
          </a:blip>
          <a:stretch>
            <a:fillRect/>
          </a:stretch>
        </p:blipFill>
        <p:spPr>
          <a:xfrm>
            <a:off x="2602922" y="3407678"/>
            <a:ext cx="6101955" cy="607800"/>
          </a:xfrm>
          <a:prstGeom prst="rect">
            <a:avLst/>
          </a:prstGeom>
          <a:noFill/>
          <a:ln>
            <a:noFill/>
          </a:ln>
        </p:spPr>
      </p:pic>
      <p:pic>
        <p:nvPicPr>
          <p:cNvPr id="4" name="Picture 3" descr="A person in a suit and tie&#10;&#10;AI-generated content may be incorrect.">
            <a:extLst>
              <a:ext uri="{FF2B5EF4-FFF2-40B4-BE49-F238E27FC236}">
                <a16:creationId xmlns:a16="http://schemas.microsoft.com/office/drawing/2014/main" id="{2CA3C4CF-1607-3936-0E8D-60CE687CC9BE}"/>
              </a:ext>
            </a:extLst>
          </p:cNvPr>
          <p:cNvPicPr>
            <a:picLocks noChangeAspect="1"/>
          </p:cNvPicPr>
          <p:nvPr/>
        </p:nvPicPr>
        <p:blipFill>
          <a:blip r:embed="rId5"/>
          <a:stretch>
            <a:fillRect/>
          </a:stretch>
        </p:blipFill>
        <p:spPr>
          <a:xfrm>
            <a:off x="7931820" y="0"/>
            <a:ext cx="1212180" cy="1212180"/>
          </a:xfrm>
          <a:prstGeom prst="rect">
            <a:avLst/>
          </a:prstGeom>
        </p:spPr>
      </p:pic>
    </p:spTree>
    <p:extLst>
      <p:ext uri="{BB962C8B-B14F-4D97-AF65-F5344CB8AC3E}">
        <p14:creationId xmlns:p14="http://schemas.microsoft.com/office/powerpoint/2010/main" val="3956677223"/>
      </p:ext>
    </p:extLst>
  </p:cSld>
  <p:clrMapOvr>
    <a:masterClrMapping/>
  </p:clrMapOvr>
</p:sld>
</file>

<file path=ppt/theme/theme1.xml><?xml version="1.0" encoding="utf-8"?>
<a:theme xmlns:a="http://schemas.openxmlformats.org/drawingml/2006/main"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13324</TotalTime>
  <Words>2585</Words>
  <Application>Microsoft Macintosh PowerPoint</Application>
  <PresentationFormat>On-screen Show (16:9)</PresentationFormat>
  <Paragraphs>352</Paragraphs>
  <Slides>93</Slides>
  <Notes>31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93</vt:i4>
      </vt:variant>
    </vt:vector>
  </HeadingPairs>
  <TitlesOfParts>
    <vt:vector size="109" baseType="lpstr">
      <vt:lpstr>Archivo</vt:lpstr>
      <vt:lpstr>Archivo ExtraLight</vt:lpstr>
      <vt:lpstr>Archivo Light</vt:lpstr>
      <vt:lpstr>Noto Sans Symbols</vt:lpstr>
      <vt:lpstr>Arial</vt:lpstr>
      <vt:lpstr>Chalkduster</vt:lpstr>
      <vt:lpstr>Courier New</vt:lpstr>
      <vt:lpstr>Josefin Sans</vt:lpstr>
      <vt:lpstr>Josefin Sans Medium</vt:lpstr>
      <vt:lpstr>Open Sans</vt:lpstr>
      <vt:lpstr>Open Sans ExtraBold</vt:lpstr>
      <vt:lpstr>Open Sans Light</vt:lpstr>
      <vt:lpstr>Open Sans Medium</vt:lpstr>
      <vt:lpstr>Roboto</vt:lpstr>
      <vt:lpstr>Roboto Slab Light</vt:lpstr>
      <vt:lpstr>Linux Foundation EU Theme 2023</vt:lpstr>
      <vt:lpstr>OpenChain Project</vt:lpstr>
      <vt:lpstr>OpenChain Vision + Mission</vt:lpstr>
      <vt:lpstr>Welcome Our Latest Platinum Member!</vt:lpstr>
      <vt:lpstr>Platinum Members (Governing Board)</vt:lpstr>
      <vt:lpstr>Example Verticals Impacted by OpenChain</vt:lpstr>
      <vt:lpstr>Trillions More In Market Value Touched</vt:lpstr>
      <vt:lpstr>Project Overview</vt:lpstr>
      <vt:lpstr>Our Mental Model Of The Supply Chain</vt:lpstr>
      <vt:lpstr>The Actual Supply Chain</vt:lpstr>
      <vt:lpstr>The Value of Open Source Software</vt:lpstr>
      <vt:lpstr>Global Codebase Statistics</vt:lpstr>
      <vt:lpstr>So, Inevitably…</vt:lpstr>
      <vt:lpstr>We Needed To Improve Trust In The Supply Chain</vt:lpstr>
      <vt:lpstr>Projects Working On This Emerged…</vt:lpstr>
      <vt:lpstr>What is the  Supply Chain?</vt:lpstr>
      <vt:lpstr>PowerPoint Presentation</vt:lpstr>
      <vt:lpstr>PowerPoint Presentation</vt:lpstr>
      <vt:lpstr>PowerPoint Presentation</vt:lpstr>
      <vt:lpstr>PowerPoint Presentation</vt:lpstr>
      <vt:lpstr>PowerPoint Presentation</vt:lpstr>
      <vt:lpstr>The Supply Chain is Internal + External</vt:lpstr>
      <vt:lpstr>OpenChain Makes Guides, Specs, Standards… +</vt:lpstr>
      <vt:lpstr>We Provide A High Level Process Solution</vt:lpstr>
      <vt:lpstr>Trust Built By Process Management</vt:lpstr>
      <vt:lpstr>Sister Standards - Processes for Programs</vt:lpstr>
      <vt:lpstr>The OpenChain standards are the international baseline for quality in open source license compliance or security assurance programs.</vt:lpstr>
      <vt:lpstr>Recent Progress</vt:lpstr>
      <vt:lpstr>1H 2025 Overview</vt:lpstr>
      <vt:lpstr>A Continual Heartbeat Of Adoption</vt:lpstr>
      <vt:lpstr>Korean ISO/IEC 18974 Adoption Is Excellent!</vt:lpstr>
      <vt:lpstr>Chinese Operating Systems Love OpenChain</vt:lpstr>
      <vt:lpstr>31%</vt:lpstr>
      <vt:lpstr>Supporting Regulation</vt:lpstr>
      <vt:lpstr>Addressing US Executive Order / NIST / CISA</vt:lpstr>
      <vt:lpstr>Addressing the CRA</vt:lpstr>
      <vt:lpstr>Relationship with Other Standards</vt:lpstr>
      <vt:lpstr>Wide Compatibility</vt:lpstr>
      <vt:lpstr>Adoption Methods</vt:lpstr>
      <vt:lpstr>Self-Certification</vt:lpstr>
      <vt:lpstr>Third-Party Certification</vt:lpstr>
      <vt:lpstr>Support Network</vt:lpstr>
      <vt:lpstr>Our Community Study and Work Groups</vt:lpstr>
      <vt:lpstr>Welcome 2025/2026 Chairs: Spec, Education and Telco!</vt:lpstr>
      <vt:lpstr>We Have Commercial Support</vt:lpstr>
      <vt:lpstr>We Have Free Reference Material</vt:lpstr>
      <vt:lpstr>Example Reference Material</vt:lpstr>
      <vt:lpstr>Self-Certification Checklists</vt:lpstr>
      <vt:lpstr>Reference Compliance Training Slides</vt:lpstr>
      <vt:lpstr>Free Online Compliance Management Training</vt:lpstr>
      <vt:lpstr>Open Source Policy Template</vt:lpstr>
      <vt:lpstr>Compliance Program Maturity / Capability Model</vt:lpstr>
      <vt:lpstr>Explainers</vt:lpstr>
      <vt:lpstr>Supplier Education Leaflet (One Email Solution)</vt:lpstr>
      <vt:lpstr>Case Studies</vt:lpstr>
      <vt:lpstr>Telco SBOM Quality Guide</vt:lpstr>
      <vt:lpstr>Telco SBOM Quality Work … EXPANDED</vt:lpstr>
      <vt:lpstr>Our Processes – Easy to Find and Understand</vt:lpstr>
      <vt:lpstr>A Reference Library Of 1,500+ Documents</vt:lpstr>
      <vt:lpstr>100+</vt:lpstr>
      <vt:lpstr>Evolution</vt:lpstr>
      <vt:lpstr>Open Source Management</vt:lpstr>
      <vt:lpstr>Open Source Regulation</vt:lpstr>
      <vt:lpstr>Biggest Market Challenges</vt:lpstr>
      <vt:lpstr>Biggest Operational Challenges</vt:lpstr>
      <vt:lpstr>A Simple Workflow</vt:lpstr>
      <vt:lpstr>Evolution in Practice</vt:lpstr>
      <vt:lpstr>AI Compliance Draft Guide Ready</vt:lpstr>
      <vt:lpstr>AI BOM Compliance in the Supply Chain Guide</vt:lpstr>
      <vt:lpstr>SBOM Study Group Update</vt:lpstr>
      <vt:lpstr>Cross-Industry SBOM Quality Guide Concept</vt:lpstr>
      <vt:lpstr>In Conclusion</vt:lpstr>
      <vt:lpstr>What Is Happening Right Now?</vt:lpstr>
      <vt:lpstr>What Is Coming Next For The Market?</vt:lpstr>
      <vt:lpstr>What Will The OpenChain Project Do? </vt:lpstr>
      <vt:lpstr>And We Will Remain A Welcoming Community!</vt:lpstr>
      <vt:lpstr>Follow and Participate</vt:lpstr>
      <vt:lpstr>     </vt:lpstr>
      <vt:lpstr>Appendix: Future Updates to ISO/IEC 5230 and ISO/IEC 18974</vt:lpstr>
      <vt:lpstr>Steering Committee Meeting Outcomes</vt:lpstr>
      <vt:lpstr>Updates To Our Existing Standards</vt:lpstr>
      <vt:lpstr>PowerPoint Presentation</vt:lpstr>
      <vt:lpstr>Context: The Links To Relevant Documents</vt:lpstr>
      <vt:lpstr>Suggestion #1 for ISO/IEC 5230:2020</vt:lpstr>
      <vt:lpstr>Suggestion #2 for ISO/IEC 5230:2020</vt:lpstr>
      <vt:lpstr>Suggestion #3 for ISO/IEC 5230:2020</vt:lpstr>
      <vt:lpstr>Suggestion #4 ISO/IEC 5230:2020</vt:lpstr>
      <vt:lpstr>Suggestion #5 for ISO/IEC 5230:2020</vt:lpstr>
      <vt:lpstr>PowerPoint Presentation</vt:lpstr>
      <vt:lpstr>Context: The Links To Relevant Documents</vt:lpstr>
      <vt:lpstr>Suggestion #1 for ISO/IEC 18974:2023</vt:lpstr>
      <vt:lpstr>Suggestion #2 for ISO/IEC 18974:2023</vt:lpstr>
      <vt:lpstr>Suggestion #3 for ISO/IEC 18974:2023</vt:lpstr>
      <vt:lpstr>Suggestion #4 for ISO/IEC 18974:2023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Shane Coughlan</cp:lastModifiedBy>
  <cp:revision>241</cp:revision>
  <dcterms:modified xsi:type="dcterms:W3CDTF">2025-07-15T23:43:40Z</dcterms:modified>
</cp:coreProperties>
</file>